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handoutMasterIdLst>
    <p:handoutMasterId r:id="rId12"/>
  </p:handoutMasterIdLst>
  <p:sldIdLst>
    <p:sldId id="274" r:id="rId5"/>
    <p:sldId id="257" r:id="rId6"/>
    <p:sldId id="258" r:id="rId7"/>
    <p:sldId id="267" r:id="rId8"/>
    <p:sldId id="269" r:id="rId9"/>
    <p:sldId id="272" r:id="rId10"/>
    <p:sldId id="273" r:id="rId11"/>
  </p:sldIdLst>
  <p:sldSz cx="7562850" cy="10688638"/>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3DF2E-4B2F-C54D-0C73-C2D8B7B51C44}" name="Sandeep Bansode" initials="SB" userId="S::sandeep.bansode@canon-europe.com::6c2978ea-5dd9-457a-a637-e1543559cf17" providerId="AD"/>
  <p188:author id="{2809625A-27A9-4A9D-8EBF-B2384937EA7F}" name="Akshaya Parab" initials="AP" userId="S::akshaya.parab@canon-europe.com::11c38fba-2813-446d-8108-6df6a1167ab2" providerId="AD"/>
  <p188:author id="{8A54997A-85CC-9B8C-66FB-55B907C8FC03}" name="Vignesh Padmanabhan" initials="VP" userId="S::vignesh.padmanabhan@canon-europe.com::5b1e53e5-8e2e-49f0-b6b9-610e45ba71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6" autoAdjust="0"/>
    <p:restoredTop sz="95388" autoAdjust="0"/>
  </p:normalViewPr>
  <p:slideViewPr>
    <p:cSldViewPr snapToGrid="0">
      <p:cViewPr varScale="1">
        <p:scale>
          <a:sx n="70" d="100"/>
          <a:sy n="70" d="100"/>
        </p:scale>
        <p:origin x="358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9ABA5-EE00-E0A0-B4A6-3B10FA843D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C56921AD-1C1A-238E-7617-E9BFAB8B8F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BCCF20-10DE-4949-BECB-10B854ECF8D4}" type="datetimeFigureOut">
              <a:rPr lang="en-IN" smtClean="0"/>
              <a:t>10-03-2025</a:t>
            </a:fld>
            <a:endParaRPr lang="en-IN"/>
          </a:p>
        </p:txBody>
      </p:sp>
      <p:sp>
        <p:nvSpPr>
          <p:cNvPr id="4" name="Footer Placeholder 3">
            <a:extLst>
              <a:ext uri="{FF2B5EF4-FFF2-40B4-BE49-F238E27FC236}">
                <a16:creationId xmlns:a16="http://schemas.microsoft.com/office/drawing/2014/main" id="{84562ADE-3221-0369-D4C9-0EB1EFE770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7FC2DC0-998B-4691-9B1E-886B9F889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B90652-F6C3-4DEF-B5CE-B508BED20CE9}" type="slidenum">
              <a:rPr lang="en-IN" smtClean="0"/>
              <a:t>‹#›</a:t>
            </a:fld>
            <a:endParaRPr lang="en-IN"/>
          </a:p>
        </p:txBody>
      </p:sp>
    </p:spTree>
    <p:extLst>
      <p:ext uri="{BB962C8B-B14F-4D97-AF65-F5344CB8AC3E}">
        <p14:creationId xmlns:p14="http://schemas.microsoft.com/office/powerpoint/2010/main" val="4057872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675D8C-6D69-5037-0DF6-43042ADDF5BA}"/>
              </a:ext>
            </a:extLst>
          </p:cNvPr>
          <p:cNvGrpSpPr/>
          <p:nvPr userDrawn="1"/>
        </p:nvGrpSpPr>
        <p:grpSpPr>
          <a:xfrm>
            <a:off x="-1" y="3671226"/>
            <a:ext cx="1890000" cy="7042812"/>
            <a:chOff x="-1" y="3671226"/>
            <a:chExt cx="1890000" cy="7042812"/>
          </a:xfrm>
        </p:grpSpPr>
        <p:sp>
          <p:nvSpPr>
            <p:cNvPr id="9" name="Right Triangle 8">
              <a:extLst>
                <a:ext uri="{FF2B5EF4-FFF2-40B4-BE49-F238E27FC236}">
                  <a16:creationId xmlns:a16="http://schemas.microsoft.com/office/drawing/2014/main" id="{E8C07E48-2ADB-B4E2-BA54-71E07C497A7C}"/>
                </a:ext>
              </a:extLst>
            </p:cNvPr>
            <p:cNvSpPr>
              <a:spLocks noChangeAspect="1"/>
            </p:cNvSpPr>
            <p:nvPr userDrawn="1"/>
          </p:nvSpPr>
          <p:spPr>
            <a:xfrm>
              <a:off x="-1" y="3671226"/>
              <a:ext cx="1890000" cy="7017412"/>
            </a:xfrm>
            <a:prstGeom prst="rtTriangle">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94E137E4-04C9-E3A5-8CB8-937E546299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82" y="9945628"/>
              <a:ext cx="1536818" cy="768410"/>
            </a:xfrm>
            <a:prstGeom prst="rect">
              <a:avLst/>
            </a:prstGeom>
          </p:spPr>
        </p:pic>
      </p:grpSp>
      <p:sp>
        <p:nvSpPr>
          <p:cNvPr id="12" name="Parallelogram 11">
            <a:extLst>
              <a:ext uri="{FF2B5EF4-FFF2-40B4-BE49-F238E27FC236}">
                <a16:creationId xmlns:a16="http://schemas.microsoft.com/office/drawing/2014/main" id="{75DFC882-0751-D41A-3D02-5FD749CA52C4}"/>
              </a:ext>
            </a:extLst>
          </p:cNvPr>
          <p:cNvSpPr/>
          <p:nvPr userDrawn="1"/>
        </p:nvSpPr>
        <p:spPr>
          <a:xfrm flipH="1">
            <a:off x="371316" y="3642940"/>
            <a:ext cx="3877953" cy="1271191"/>
          </a:xfrm>
          <a:prstGeom prst="parallelogram">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solidFill>
                <a:srgbClr val="FF0000"/>
              </a:solidFill>
              <a:latin typeface="Arial" panose="020B0604020202020204" pitchFamily="34" charset="0"/>
              <a:cs typeface="Arial" panose="020B0604020202020204" pitchFamily="34" charset="0"/>
            </a:endParaRPr>
          </a:p>
        </p:txBody>
      </p:sp>
      <p:sp>
        <p:nvSpPr>
          <p:cNvPr id="35" name="Picture Placeholder 34">
            <a:extLst>
              <a:ext uri="{FF2B5EF4-FFF2-40B4-BE49-F238E27FC236}">
                <a16:creationId xmlns:a16="http://schemas.microsoft.com/office/drawing/2014/main" id="{F65E2C18-091D-BAD6-414D-80293A7011B7}"/>
              </a:ext>
            </a:extLst>
          </p:cNvPr>
          <p:cNvSpPr>
            <a:spLocks noGrp="1"/>
          </p:cNvSpPr>
          <p:nvPr>
            <p:ph type="pic" sz="quarter" idx="31" hasCustomPrompt="1"/>
          </p:nvPr>
        </p:nvSpPr>
        <p:spPr>
          <a:xfrm>
            <a:off x="717550" y="576319"/>
            <a:ext cx="3432175" cy="352425"/>
          </a:xfrm>
          <a:prstGeom prst="rect">
            <a:avLst/>
          </a:prstGeom>
        </p:spPr>
        <p:txBody>
          <a:bodyPr/>
          <a:lstStyle/>
          <a:p>
            <a:pPr lvl="1"/>
            <a:r>
              <a:rPr lang="en-US" dirty="0"/>
              <a:t>Product logo (zoom in to get icon)</a:t>
            </a:r>
          </a:p>
        </p:txBody>
      </p:sp>
      <p:sp>
        <p:nvSpPr>
          <p:cNvPr id="41" name="Text Placeholder 40">
            <a:extLst>
              <a:ext uri="{FF2B5EF4-FFF2-40B4-BE49-F238E27FC236}">
                <a16:creationId xmlns:a16="http://schemas.microsoft.com/office/drawing/2014/main" id="{D005E3DE-5C01-6F4D-1D50-DBF916FE4234}"/>
              </a:ext>
            </a:extLst>
          </p:cNvPr>
          <p:cNvSpPr>
            <a:spLocks noGrp="1"/>
          </p:cNvSpPr>
          <p:nvPr>
            <p:ph type="body" sz="quarter" idx="33" hasCustomPrompt="1"/>
          </p:nvPr>
        </p:nvSpPr>
        <p:spPr>
          <a:xfrm>
            <a:off x="812800" y="3767194"/>
            <a:ext cx="2968625" cy="989012"/>
          </a:xfrm>
        </p:spPr>
        <p:txBody>
          <a:bodyPr>
            <a:normAutofit/>
          </a:bodyPr>
          <a:lstStyle>
            <a:lvl1pPr>
              <a:defRPr sz="1400">
                <a:solidFill>
                  <a:schemeClr val="bg1"/>
                </a:solidFill>
              </a:defRPr>
            </a:lvl1pPr>
          </a:lstStyle>
          <a:p>
            <a:pPr lvl="0"/>
            <a:r>
              <a:rPr lang="en-GB" dirty="0"/>
              <a:t>4 lines of product intro goes in here.</a:t>
            </a:r>
            <a:endParaRPr lang="en-US" dirty="0"/>
          </a:p>
        </p:txBody>
      </p:sp>
      <p:sp>
        <p:nvSpPr>
          <p:cNvPr id="45" name="Text Placeholder 44">
            <a:extLst>
              <a:ext uri="{FF2B5EF4-FFF2-40B4-BE49-F238E27FC236}">
                <a16:creationId xmlns:a16="http://schemas.microsoft.com/office/drawing/2014/main" id="{9ACBDE61-7D1C-9301-FE6F-DBAA968E0B4F}"/>
              </a:ext>
            </a:extLst>
          </p:cNvPr>
          <p:cNvSpPr>
            <a:spLocks noGrp="1"/>
          </p:cNvSpPr>
          <p:nvPr>
            <p:ph type="body" sz="quarter" idx="34" hasCustomPrompt="1"/>
          </p:nvPr>
        </p:nvSpPr>
        <p:spPr>
          <a:xfrm>
            <a:off x="615950" y="1017644"/>
            <a:ext cx="3530600" cy="2439987"/>
          </a:xfrm>
        </p:spPr>
        <p:txBody>
          <a:bodyPr/>
          <a:lstStyle/>
          <a:p>
            <a:pPr lvl="0"/>
            <a:r>
              <a:rPr lang="en-GB" dirty="0"/>
              <a:t>FOUR LINE HEADLINE GOES IN HERE.</a:t>
            </a:r>
            <a:endParaRPr lang="en-US" dirty="0"/>
          </a:p>
        </p:txBody>
      </p:sp>
      <p:sp>
        <p:nvSpPr>
          <p:cNvPr id="64" name="Picture Placeholder 63">
            <a:extLst>
              <a:ext uri="{FF2B5EF4-FFF2-40B4-BE49-F238E27FC236}">
                <a16:creationId xmlns:a16="http://schemas.microsoft.com/office/drawing/2014/main" id="{F2EECC83-B3CB-A280-F27A-2400A5A83E99}"/>
              </a:ext>
            </a:extLst>
          </p:cNvPr>
          <p:cNvSpPr>
            <a:spLocks noGrp="1"/>
          </p:cNvSpPr>
          <p:nvPr>
            <p:ph type="pic" sz="quarter" idx="35" hasCustomPrompt="1"/>
          </p:nvPr>
        </p:nvSpPr>
        <p:spPr>
          <a:xfrm>
            <a:off x="4459288" y="585631"/>
            <a:ext cx="2410041" cy="1606694"/>
          </a:xfrm>
          <a:solidFill>
            <a:schemeClr val="bg1"/>
          </a:solidFill>
        </p:spPr>
        <p:txBody>
          <a:bodyPr/>
          <a:lstStyle/>
          <a:p>
            <a:pPr lvl="1"/>
            <a:r>
              <a:rPr lang="en-US" dirty="0" err="1"/>
              <a:t>Packshot</a:t>
            </a:r>
            <a:r>
              <a:rPr lang="en-US" dirty="0"/>
              <a:t> 1</a:t>
            </a:r>
          </a:p>
        </p:txBody>
      </p:sp>
      <p:sp>
        <p:nvSpPr>
          <p:cNvPr id="67" name="Picture Placeholder 63">
            <a:extLst>
              <a:ext uri="{FF2B5EF4-FFF2-40B4-BE49-F238E27FC236}">
                <a16:creationId xmlns:a16="http://schemas.microsoft.com/office/drawing/2014/main" id="{E68EA581-91EF-F243-A9CB-937FA5A20F42}"/>
              </a:ext>
            </a:extLst>
          </p:cNvPr>
          <p:cNvSpPr>
            <a:spLocks noGrp="1"/>
          </p:cNvSpPr>
          <p:nvPr>
            <p:ph type="pic" sz="quarter" idx="36" hasCustomPrompt="1"/>
          </p:nvPr>
        </p:nvSpPr>
        <p:spPr>
          <a:xfrm>
            <a:off x="4459288" y="7820124"/>
            <a:ext cx="2410041" cy="1606694"/>
          </a:xfrm>
        </p:spPr>
        <p:txBody>
          <a:bodyPr/>
          <a:lstStyle/>
          <a:p>
            <a:pPr lvl="1"/>
            <a:r>
              <a:rPr lang="en-US" dirty="0" err="1"/>
              <a:t>Packshot</a:t>
            </a:r>
            <a:r>
              <a:rPr lang="en-US" dirty="0"/>
              <a:t> 4</a:t>
            </a:r>
          </a:p>
        </p:txBody>
      </p:sp>
      <p:sp>
        <p:nvSpPr>
          <p:cNvPr id="68" name="Picture Placeholder 63">
            <a:extLst>
              <a:ext uri="{FF2B5EF4-FFF2-40B4-BE49-F238E27FC236}">
                <a16:creationId xmlns:a16="http://schemas.microsoft.com/office/drawing/2014/main" id="{312036FA-8D1E-56CE-7A43-F13F342A18A6}"/>
              </a:ext>
            </a:extLst>
          </p:cNvPr>
          <p:cNvSpPr>
            <a:spLocks noGrp="1"/>
          </p:cNvSpPr>
          <p:nvPr>
            <p:ph type="pic" sz="quarter" idx="37" hasCustomPrompt="1"/>
          </p:nvPr>
        </p:nvSpPr>
        <p:spPr>
          <a:xfrm>
            <a:off x="4459288" y="2997129"/>
            <a:ext cx="2410041" cy="1606694"/>
          </a:xfrm>
        </p:spPr>
        <p:txBody>
          <a:bodyPr/>
          <a:lstStyle/>
          <a:p>
            <a:pPr lvl="1"/>
            <a:r>
              <a:rPr lang="en-US" dirty="0" err="1"/>
              <a:t>Packshot</a:t>
            </a:r>
            <a:r>
              <a:rPr lang="en-US" dirty="0"/>
              <a:t> 2</a:t>
            </a:r>
          </a:p>
        </p:txBody>
      </p:sp>
      <p:sp>
        <p:nvSpPr>
          <p:cNvPr id="69" name="Picture Placeholder 63">
            <a:extLst>
              <a:ext uri="{FF2B5EF4-FFF2-40B4-BE49-F238E27FC236}">
                <a16:creationId xmlns:a16="http://schemas.microsoft.com/office/drawing/2014/main" id="{CDB7CCD9-4448-422A-BFCD-DA5F1C17C27D}"/>
              </a:ext>
            </a:extLst>
          </p:cNvPr>
          <p:cNvSpPr>
            <a:spLocks noGrp="1"/>
          </p:cNvSpPr>
          <p:nvPr>
            <p:ph type="pic" sz="quarter" idx="38" hasCustomPrompt="1"/>
          </p:nvPr>
        </p:nvSpPr>
        <p:spPr>
          <a:xfrm>
            <a:off x="4459288" y="5408627"/>
            <a:ext cx="2410041" cy="1606694"/>
          </a:xfrm>
        </p:spPr>
        <p:txBody>
          <a:bodyPr/>
          <a:lstStyle/>
          <a:p>
            <a:pPr lvl="1"/>
            <a:r>
              <a:rPr lang="en-US" dirty="0" err="1"/>
              <a:t>Packshot</a:t>
            </a:r>
            <a:r>
              <a:rPr lang="en-US" dirty="0"/>
              <a:t> 3</a:t>
            </a:r>
          </a:p>
        </p:txBody>
      </p:sp>
      <p:sp>
        <p:nvSpPr>
          <p:cNvPr id="71" name="Text Placeholder 70">
            <a:extLst>
              <a:ext uri="{FF2B5EF4-FFF2-40B4-BE49-F238E27FC236}">
                <a16:creationId xmlns:a16="http://schemas.microsoft.com/office/drawing/2014/main" id="{5995335F-B215-C8B5-B49B-AE324EA5F337}"/>
              </a:ext>
            </a:extLst>
          </p:cNvPr>
          <p:cNvSpPr>
            <a:spLocks noGrp="1"/>
          </p:cNvSpPr>
          <p:nvPr>
            <p:ph type="body" sz="quarter" idx="39" hasCustomPrompt="1"/>
          </p:nvPr>
        </p:nvSpPr>
        <p:spPr>
          <a:xfrm>
            <a:off x="2003425" y="9829800"/>
            <a:ext cx="5375275" cy="711200"/>
          </a:xfrm>
        </p:spPr>
        <p:txBody>
          <a:bodyPr anchor="b">
            <a:normAutofit/>
          </a:bodyPr>
          <a:lstStyle>
            <a:lvl1pPr>
              <a:defRPr sz="800" b="0"/>
            </a:lvl1pPr>
          </a:lstStyle>
          <a:p>
            <a:pPr lvl="0"/>
            <a:r>
              <a:rPr lang="en-GB" dirty="0"/>
              <a:t>Footnotes</a:t>
            </a:r>
            <a:endParaRPr lang="en-US" dirty="0"/>
          </a:p>
        </p:txBody>
      </p:sp>
      <p:sp>
        <p:nvSpPr>
          <p:cNvPr id="73" name="Text Placeholder 72">
            <a:extLst>
              <a:ext uri="{FF2B5EF4-FFF2-40B4-BE49-F238E27FC236}">
                <a16:creationId xmlns:a16="http://schemas.microsoft.com/office/drawing/2014/main" id="{3C031D06-3C81-4E3C-52AB-F2D5C85F57BA}"/>
              </a:ext>
            </a:extLst>
          </p:cNvPr>
          <p:cNvSpPr>
            <a:spLocks noGrp="1"/>
          </p:cNvSpPr>
          <p:nvPr>
            <p:ph type="body" sz="quarter" idx="40" hasCustomPrompt="1"/>
          </p:nvPr>
        </p:nvSpPr>
        <p:spPr>
          <a:xfrm>
            <a:off x="1643063" y="5193440"/>
            <a:ext cx="2605087" cy="584200"/>
          </a:xfrm>
        </p:spPr>
        <p:txBody>
          <a:bodyPr>
            <a:normAutofit/>
          </a:bodyPr>
          <a:lstStyle>
            <a:lvl1pPr>
              <a:defRPr sz="1400"/>
            </a:lvl1pPr>
          </a:lstStyle>
          <a:p>
            <a:pPr lvl="0"/>
            <a:r>
              <a:rPr lang="en-US" dirty="0"/>
              <a:t>Spec title</a:t>
            </a:r>
          </a:p>
        </p:txBody>
      </p:sp>
      <p:sp>
        <p:nvSpPr>
          <p:cNvPr id="77" name="Picture Placeholder 76">
            <a:extLst>
              <a:ext uri="{FF2B5EF4-FFF2-40B4-BE49-F238E27FC236}">
                <a16:creationId xmlns:a16="http://schemas.microsoft.com/office/drawing/2014/main" id="{913BC124-1B8D-8B81-C850-8B54BEBE20A3}"/>
              </a:ext>
            </a:extLst>
          </p:cNvPr>
          <p:cNvSpPr>
            <a:spLocks noGrp="1"/>
          </p:cNvSpPr>
          <p:nvPr>
            <p:ph type="pic" sz="quarter" idx="41"/>
          </p:nvPr>
        </p:nvSpPr>
        <p:spPr>
          <a:xfrm>
            <a:off x="812800" y="5077553"/>
            <a:ext cx="755650" cy="520700"/>
          </a:xfrm>
        </p:spPr>
        <p:txBody>
          <a:bodyPr/>
          <a:lstStyle/>
          <a:p>
            <a:pPr lvl="1"/>
            <a:endParaRPr lang="en-US" dirty="0"/>
          </a:p>
        </p:txBody>
      </p:sp>
      <p:sp>
        <p:nvSpPr>
          <p:cNvPr id="78" name="Text Placeholder 72">
            <a:extLst>
              <a:ext uri="{FF2B5EF4-FFF2-40B4-BE49-F238E27FC236}">
                <a16:creationId xmlns:a16="http://schemas.microsoft.com/office/drawing/2014/main" id="{59156A5A-F034-7B4A-E45B-7C7BC1771AD7}"/>
              </a:ext>
            </a:extLst>
          </p:cNvPr>
          <p:cNvSpPr>
            <a:spLocks noGrp="1"/>
          </p:cNvSpPr>
          <p:nvPr>
            <p:ph type="body" sz="quarter" idx="42" hasCustomPrompt="1"/>
          </p:nvPr>
        </p:nvSpPr>
        <p:spPr>
          <a:xfrm>
            <a:off x="2532063" y="8838340"/>
            <a:ext cx="1712201" cy="584200"/>
          </a:xfrm>
        </p:spPr>
        <p:txBody>
          <a:bodyPr>
            <a:normAutofit/>
          </a:bodyPr>
          <a:lstStyle>
            <a:lvl1pPr>
              <a:defRPr sz="1400"/>
            </a:lvl1pPr>
          </a:lstStyle>
          <a:p>
            <a:pPr lvl="0"/>
            <a:r>
              <a:rPr lang="en-US" dirty="0"/>
              <a:t>Spec title</a:t>
            </a:r>
          </a:p>
        </p:txBody>
      </p:sp>
      <p:sp>
        <p:nvSpPr>
          <p:cNvPr id="79" name="Picture Placeholder 76">
            <a:extLst>
              <a:ext uri="{FF2B5EF4-FFF2-40B4-BE49-F238E27FC236}">
                <a16:creationId xmlns:a16="http://schemas.microsoft.com/office/drawing/2014/main" id="{E1DF4456-F18B-D3DD-237F-316370FCFC31}"/>
              </a:ext>
            </a:extLst>
          </p:cNvPr>
          <p:cNvSpPr>
            <a:spLocks noGrp="1"/>
          </p:cNvSpPr>
          <p:nvPr>
            <p:ph type="pic" sz="quarter" idx="43"/>
          </p:nvPr>
        </p:nvSpPr>
        <p:spPr>
          <a:xfrm>
            <a:off x="1701800" y="8722453"/>
            <a:ext cx="755650" cy="520700"/>
          </a:xfrm>
        </p:spPr>
        <p:txBody>
          <a:bodyPr/>
          <a:lstStyle/>
          <a:p>
            <a:pPr lvl="1"/>
            <a:endParaRPr lang="en-US" dirty="0"/>
          </a:p>
        </p:txBody>
      </p:sp>
      <p:sp>
        <p:nvSpPr>
          <p:cNvPr id="80" name="Text Placeholder 72">
            <a:extLst>
              <a:ext uri="{FF2B5EF4-FFF2-40B4-BE49-F238E27FC236}">
                <a16:creationId xmlns:a16="http://schemas.microsoft.com/office/drawing/2014/main" id="{B5F144E8-6DA1-6878-CB73-423D67DB4260}"/>
              </a:ext>
            </a:extLst>
          </p:cNvPr>
          <p:cNvSpPr>
            <a:spLocks noGrp="1"/>
          </p:cNvSpPr>
          <p:nvPr>
            <p:ph type="body" sz="quarter" idx="44" hasCustomPrompt="1"/>
          </p:nvPr>
        </p:nvSpPr>
        <p:spPr>
          <a:xfrm>
            <a:off x="1820863" y="5922420"/>
            <a:ext cx="2427287" cy="584200"/>
          </a:xfrm>
        </p:spPr>
        <p:txBody>
          <a:bodyPr>
            <a:normAutofit/>
          </a:bodyPr>
          <a:lstStyle>
            <a:lvl1pPr>
              <a:defRPr sz="1400"/>
            </a:lvl1pPr>
          </a:lstStyle>
          <a:p>
            <a:pPr lvl="0"/>
            <a:r>
              <a:rPr lang="en-US" dirty="0"/>
              <a:t>Spec title</a:t>
            </a:r>
          </a:p>
        </p:txBody>
      </p:sp>
      <p:sp>
        <p:nvSpPr>
          <p:cNvPr id="81" name="Picture Placeholder 76">
            <a:extLst>
              <a:ext uri="{FF2B5EF4-FFF2-40B4-BE49-F238E27FC236}">
                <a16:creationId xmlns:a16="http://schemas.microsoft.com/office/drawing/2014/main" id="{8FF01C30-6C64-0935-194E-2AC8BD75FF5C}"/>
              </a:ext>
            </a:extLst>
          </p:cNvPr>
          <p:cNvSpPr>
            <a:spLocks noGrp="1"/>
          </p:cNvSpPr>
          <p:nvPr>
            <p:ph type="pic" sz="quarter" idx="45"/>
          </p:nvPr>
        </p:nvSpPr>
        <p:spPr>
          <a:xfrm>
            <a:off x="990600" y="5763353"/>
            <a:ext cx="755650" cy="520700"/>
          </a:xfrm>
        </p:spPr>
        <p:txBody>
          <a:bodyPr/>
          <a:lstStyle/>
          <a:p>
            <a:pPr lvl="1"/>
            <a:endParaRPr lang="en-US" dirty="0"/>
          </a:p>
        </p:txBody>
      </p:sp>
      <p:sp>
        <p:nvSpPr>
          <p:cNvPr id="82" name="Text Placeholder 72">
            <a:extLst>
              <a:ext uri="{FF2B5EF4-FFF2-40B4-BE49-F238E27FC236}">
                <a16:creationId xmlns:a16="http://schemas.microsoft.com/office/drawing/2014/main" id="{A8249117-80C3-B0FD-C994-BD11BBA8969A}"/>
              </a:ext>
            </a:extLst>
          </p:cNvPr>
          <p:cNvSpPr>
            <a:spLocks noGrp="1"/>
          </p:cNvSpPr>
          <p:nvPr>
            <p:ph type="body" sz="quarter" idx="46" hasCustomPrompt="1"/>
          </p:nvPr>
        </p:nvSpPr>
        <p:spPr>
          <a:xfrm>
            <a:off x="1998663" y="6651400"/>
            <a:ext cx="2249487" cy="584200"/>
          </a:xfrm>
        </p:spPr>
        <p:txBody>
          <a:bodyPr>
            <a:normAutofit/>
          </a:bodyPr>
          <a:lstStyle>
            <a:lvl1pPr>
              <a:defRPr sz="1400"/>
            </a:lvl1pPr>
          </a:lstStyle>
          <a:p>
            <a:pPr lvl="0"/>
            <a:r>
              <a:rPr lang="en-US" dirty="0"/>
              <a:t>Spec title</a:t>
            </a:r>
          </a:p>
        </p:txBody>
      </p:sp>
      <p:sp>
        <p:nvSpPr>
          <p:cNvPr id="83" name="Picture Placeholder 76">
            <a:extLst>
              <a:ext uri="{FF2B5EF4-FFF2-40B4-BE49-F238E27FC236}">
                <a16:creationId xmlns:a16="http://schemas.microsoft.com/office/drawing/2014/main" id="{8B1DF80E-7FAD-33F7-03A3-717521825C2B}"/>
              </a:ext>
            </a:extLst>
          </p:cNvPr>
          <p:cNvSpPr>
            <a:spLocks noGrp="1"/>
          </p:cNvSpPr>
          <p:nvPr>
            <p:ph type="pic" sz="quarter" idx="47"/>
          </p:nvPr>
        </p:nvSpPr>
        <p:spPr>
          <a:xfrm>
            <a:off x="1168400" y="6487253"/>
            <a:ext cx="755650" cy="520700"/>
          </a:xfrm>
        </p:spPr>
        <p:txBody>
          <a:bodyPr/>
          <a:lstStyle/>
          <a:p>
            <a:pPr lvl="1"/>
            <a:endParaRPr lang="en-US" dirty="0"/>
          </a:p>
        </p:txBody>
      </p:sp>
      <p:sp>
        <p:nvSpPr>
          <p:cNvPr id="84" name="Text Placeholder 72">
            <a:extLst>
              <a:ext uri="{FF2B5EF4-FFF2-40B4-BE49-F238E27FC236}">
                <a16:creationId xmlns:a16="http://schemas.microsoft.com/office/drawing/2014/main" id="{BD837B4F-F849-8249-5A02-9492F9CBF9FF}"/>
              </a:ext>
            </a:extLst>
          </p:cNvPr>
          <p:cNvSpPr>
            <a:spLocks noGrp="1"/>
          </p:cNvSpPr>
          <p:nvPr>
            <p:ph type="body" sz="quarter" idx="48" hasCustomPrompt="1"/>
          </p:nvPr>
        </p:nvSpPr>
        <p:spPr>
          <a:xfrm>
            <a:off x="2176464" y="7380380"/>
            <a:ext cx="2070974" cy="584200"/>
          </a:xfrm>
        </p:spPr>
        <p:txBody>
          <a:bodyPr>
            <a:normAutofit/>
          </a:bodyPr>
          <a:lstStyle>
            <a:lvl1pPr>
              <a:defRPr sz="1400"/>
            </a:lvl1pPr>
          </a:lstStyle>
          <a:p>
            <a:pPr lvl="0"/>
            <a:r>
              <a:rPr lang="en-US" dirty="0"/>
              <a:t>Spec title</a:t>
            </a:r>
          </a:p>
        </p:txBody>
      </p:sp>
      <p:sp>
        <p:nvSpPr>
          <p:cNvPr id="85" name="Picture Placeholder 76">
            <a:extLst>
              <a:ext uri="{FF2B5EF4-FFF2-40B4-BE49-F238E27FC236}">
                <a16:creationId xmlns:a16="http://schemas.microsoft.com/office/drawing/2014/main" id="{DD8007A7-5E50-BC23-E967-FB69B84D595A}"/>
              </a:ext>
            </a:extLst>
          </p:cNvPr>
          <p:cNvSpPr>
            <a:spLocks noGrp="1"/>
          </p:cNvSpPr>
          <p:nvPr>
            <p:ph type="pic" sz="quarter" idx="49"/>
          </p:nvPr>
        </p:nvSpPr>
        <p:spPr>
          <a:xfrm>
            <a:off x="1346200" y="7236553"/>
            <a:ext cx="755650" cy="520700"/>
          </a:xfrm>
        </p:spPr>
        <p:txBody>
          <a:bodyPr/>
          <a:lstStyle/>
          <a:p>
            <a:pPr lvl="1"/>
            <a:endParaRPr lang="en-US" dirty="0"/>
          </a:p>
        </p:txBody>
      </p:sp>
      <p:sp>
        <p:nvSpPr>
          <p:cNvPr id="86" name="Text Placeholder 72">
            <a:extLst>
              <a:ext uri="{FF2B5EF4-FFF2-40B4-BE49-F238E27FC236}">
                <a16:creationId xmlns:a16="http://schemas.microsoft.com/office/drawing/2014/main" id="{028435E1-32E3-2628-B18B-9D2314AFEB7A}"/>
              </a:ext>
            </a:extLst>
          </p:cNvPr>
          <p:cNvSpPr>
            <a:spLocks noGrp="1"/>
          </p:cNvSpPr>
          <p:nvPr>
            <p:ph type="body" sz="quarter" idx="50" hasCustomPrompt="1"/>
          </p:nvPr>
        </p:nvSpPr>
        <p:spPr>
          <a:xfrm>
            <a:off x="2354264" y="8109360"/>
            <a:ext cx="1890000" cy="584200"/>
          </a:xfrm>
        </p:spPr>
        <p:txBody>
          <a:bodyPr>
            <a:normAutofit/>
          </a:bodyPr>
          <a:lstStyle>
            <a:lvl1pPr>
              <a:defRPr sz="1400"/>
            </a:lvl1pPr>
          </a:lstStyle>
          <a:p>
            <a:pPr lvl="0"/>
            <a:r>
              <a:rPr lang="en-US" dirty="0"/>
              <a:t>Spec title</a:t>
            </a:r>
          </a:p>
        </p:txBody>
      </p:sp>
      <p:sp>
        <p:nvSpPr>
          <p:cNvPr id="87" name="Picture Placeholder 76">
            <a:extLst>
              <a:ext uri="{FF2B5EF4-FFF2-40B4-BE49-F238E27FC236}">
                <a16:creationId xmlns:a16="http://schemas.microsoft.com/office/drawing/2014/main" id="{84378059-F50A-E5CA-B185-3538F12E0470}"/>
              </a:ext>
            </a:extLst>
          </p:cNvPr>
          <p:cNvSpPr>
            <a:spLocks noGrp="1"/>
          </p:cNvSpPr>
          <p:nvPr>
            <p:ph type="pic" sz="quarter" idx="51"/>
          </p:nvPr>
        </p:nvSpPr>
        <p:spPr>
          <a:xfrm>
            <a:off x="1524000" y="7973153"/>
            <a:ext cx="755650" cy="520700"/>
          </a:xfrm>
        </p:spPr>
        <p:txBody>
          <a:bodyPr/>
          <a:lstStyle/>
          <a:p>
            <a:pPr lvl="1"/>
            <a:endParaRPr lang="en-US" dirty="0"/>
          </a:p>
        </p:txBody>
      </p:sp>
    </p:spTree>
    <p:extLst>
      <p:ext uri="{BB962C8B-B14F-4D97-AF65-F5344CB8AC3E}">
        <p14:creationId xmlns:p14="http://schemas.microsoft.com/office/powerpoint/2010/main" val="41837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675D8C-6D69-5037-0DF6-43042ADDF5BA}"/>
              </a:ext>
            </a:extLst>
          </p:cNvPr>
          <p:cNvGrpSpPr/>
          <p:nvPr userDrawn="1"/>
        </p:nvGrpSpPr>
        <p:grpSpPr>
          <a:xfrm>
            <a:off x="-1" y="3671226"/>
            <a:ext cx="1890000" cy="7042812"/>
            <a:chOff x="-1" y="3671226"/>
            <a:chExt cx="1890000" cy="7042812"/>
          </a:xfrm>
        </p:grpSpPr>
        <p:sp>
          <p:nvSpPr>
            <p:cNvPr id="9" name="Right Triangle 8">
              <a:extLst>
                <a:ext uri="{FF2B5EF4-FFF2-40B4-BE49-F238E27FC236}">
                  <a16:creationId xmlns:a16="http://schemas.microsoft.com/office/drawing/2014/main" id="{E8C07E48-2ADB-B4E2-BA54-71E07C497A7C}"/>
                </a:ext>
              </a:extLst>
            </p:cNvPr>
            <p:cNvSpPr>
              <a:spLocks noChangeAspect="1"/>
            </p:cNvSpPr>
            <p:nvPr userDrawn="1"/>
          </p:nvSpPr>
          <p:spPr>
            <a:xfrm>
              <a:off x="-1" y="3671226"/>
              <a:ext cx="1890000" cy="7017412"/>
            </a:xfrm>
            <a:prstGeom prst="rtTriangle">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94E137E4-04C9-E3A5-8CB8-937E546299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82" y="9945628"/>
              <a:ext cx="1536818" cy="768410"/>
            </a:xfrm>
            <a:prstGeom prst="rect">
              <a:avLst/>
            </a:prstGeom>
          </p:spPr>
        </p:pic>
      </p:grpSp>
      <p:sp>
        <p:nvSpPr>
          <p:cNvPr id="12" name="Parallelogram 11">
            <a:extLst>
              <a:ext uri="{FF2B5EF4-FFF2-40B4-BE49-F238E27FC236}">
                <a16:creationId xmlns:a16="http://schemas.microsoft.com/office/drawing/2014/main" id="{75DFC882-0751-D41A-3D02-5FD749CA52C4}"/>
              </a:ext>
            </a:extLst>
          </p:cNvPr>
          <p:cNvSpPr/>
          <p:nvPr userDrawn="1"/>
        </p:nvSpPr>
        <p:spPr>
          <a:xfrm flipH="1">
            <a:off x="371316" y="3652251"/>
            <a:ext cx="3877953" cy="1271191"/>
          </a:xfrm>
          <a:prstGeom prst="parallelogram">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solidFill>
                <a:srgbClr val="FF0000"/>
              </a:solidFill>
              <a:latin typeface="Arial" panose="020B0604020202020204" pitchFamily="34" charset="0"/>
              <a:cs typeface="Arial" panose="020B0604020202020204" pitchFamily="34" charset="0"/>
            </a:endParaRPr>
          </a:p>
        </p:txBody>
      </p:sp>
      <p:sp>
        <p:nvSpPr>
          <p:cNvPr id="35" name="Picture Placeholder 34">
            <a:extLst>
              <a:ext uri="{FF2B5EF4-FFF2-40B4-BE49-F238E27FC236}">
                <a16:creationId xmlns:a16="http://schemas.microsoft.com/office/drawing/2014/main" id="{F65E2C18-091D-BAD6-414D-80293A7011B7}"/>
              </a:ext>
            </a:extLst>
          </p:cNvPr>
          <p:cNvSpPr>
            <a:spLocks noGrp="1"/>
          </p:cNvSpPr>
          <p:nvPr>
            <p:ph type="pic" sz="quarter" idx="31" hasCustomPrompt="1"/>
          </p:nvPr>
        </p:nvSpPr>
        <p:spPr>
          <a:xfrm>
            <a:off x="717550" y="585630"/>
            <a:ext cx="3432175" cy="352425"/>
          </a:xfrm>
          <a:prstGeom prst="rect">
            <a:avLst/>
          </a:prstGeom>
        </p:spPr>
        <p:txBody>
          <a:bodyPr/>
          <a:lstStyle/>
          <a:p>
            <a:pPr lvl="1"/>
            <a:r>
              <a:rPr lang="en-US" dirty="0"/>
              <a:t>Product logo (zoom in to get icon)</a:t>
            </a:r>
          </a:p>
        </p:txBody>
      </p:sp>
      <p:sp>
        <p:nvSpPr>
          <p:cNvPr id="41" name="Text Placeholder 40">
            <a:extLst>
              <a:ext uri="{FF2B5EF4-FFF2-40B4-BE49-F238E27FC236}">
                <a16:creationId xmlns:a16="http://schemas.microsoft.com/office/drawing/2014/main" id="{D005E3DE-5C01-6F4D-1D50-DBF916FE4234}"/>
              </a:ext>
            </a:extLst>
          </p:cNvPr>
          <p:cNvSpPr>
            <a:spLocks noGrp="1"/>
          </p:cNvSpPr>
          <p:nvPr>
            <p:ph type="body" sz="quarter" idx="33" hasCustomPrompt="1"/>
          </p:nvPr>
        </p:nvSpPr>
        <p:spPr>
          <a:xfrm>
            <a:off x="812800" y="3776505"/>
            <a:ext cx="2968625" cy="989012"/>
          </a:xfrm>
        </p:spPr>
        <p:txBody>
          <a:bodyPr>
            <a:normAutofit/>
          </a:bodyPr>
          <a:lstStyle>
            <a:lvl1pPr>
              <a:defRPr sz="1400">
                <a:solidFill>
                  <a:schemeClr val="bg1"/>
                </a:solidFill>
              </a:defRPr>
            </a:lvl1pPr>
          </a:lstStyle>
          <a:p>
            <a:pPr lvl="0"/>
            <a:r>
              <a:rPr lang="en-GB" dirty="0"/>
              <a:t>4 lines of product intro goes in here.</a:t>
            </a:r>
            <a:endParaRPr lang="en-US" dirty="0"/>
          </a:p>
        </p:txBody>
      </p:sp>
      <p:sp>
        <p:nvSpPr>
          <p:cNvPr id="45" name="Text Placeholder 44">
            <a:extLst>
              <a:ext uri="{FF2B5EF4-FFF2-40B4-BE49-F238E27FC236}">
                <a16:creationId xmlns:a16="http://schemas.microsoft.com/office/drawing/2014/main" id="{9ACBDE61-7D1C-9301-FE6F-DBAA968E0B4F}"/>
              </a:ext>
            </a:extLst>
          </p:cNvPr>
          <p:cNvSpPr>
            <a:spLocks noGrp="1"/>
          </p:cNvSpPr>
          <p:nvPr>
            <p:ph type="body" sz="quarter" idx="34" hasCustomPrompt="1"/>
          </p:nvPr>
        </p:nvSpPr>
        <p:spPr>
          <a:xfrm>
            <a:off x="615950" y="1026955"/>
            <a:ext cx="3530600" cy="2439987"/>
          </a:xfrm>
        </p:spPr>
        <p:txBody>
          <a:bodyPr/>
          <a:lstStyle/>
          <a:p>
            <a:pPr lvl="0"/>
            <a:r>
              <a:rPr lang="en-GB" dirty="0"/>
              <a:t>FOUR LINE HEADLINE GOES IN HERE.</a:t>
            </a:r>
            <a:endParaRPr lang="en-US" dirty="0"/>
          </a:p>
        </p:txBody>
      </p:sp>
      <p:sp>
        <p:nvSpPr>
          <p:cNvPr id="71" name="Text Placeholder 70">
            <a:extLst>
              <a:ext uri="{FF2B5EF4-FFF2-40B4-BE49-F238E27FC236}">
                <a16:creationId xmlns:a16="http://schemas.microsoft.com/office/drawing/2014/main" id="{5995335F-B215-C8B5-B49B-AE324EA5F337}"/>
              </a:ext>
            </a:extLst>
          </p:cNvPr>
          <p:cNvSpPr>
            <a:spLocks noGrp="1"/>
          </p:cNvSpPr>
          <p:nvPr>
            <p:ph type="body" sz="quarter" idx="39" hasCustomPrompt="1"/>
          </p:nvPr>
        </p:nvSpPr>
        <p:spPr>
          <a:xfrm>
            <a:off x="2003425" y="9829800"/>
            <a:ext cx="5375275" cy="711200"/>
          </a:xfrm>
        </p:spPr>
        <p:txBody>
          <a:bodyPr anchor="b">
            <a:normAutofit/>
          </a:bodyPr>
          <a:lstStyle>
            <a:lvl1pPr>
              <a:defRPr sz="800" b="0"/>
            </a:lvl1pPr>
          </a:lstStyle>
          <a:p>
            <a:pPr lvl="0"/>
            <a:r>
              <a:rPr lang="en-GB" dirty="0"/>
              <a:t>Footnotes</a:t>
            </a:r>
            <a:endParaRPr lang="en-US" dirty="0"/>
          </a:p>
        </p:txBody>
      </p:sp>
      <p:sp>
        <p:nvSpPr>
          <p:cNvPr id="78" name="Text Placeholder 72">
            <a:extLst>
              <a:ext uri="{FF2B5EF4-FFF2-40B4-BE49-F238E27FC236}">
                <a16:creationId xmlns:a16="http://schemas.microsoft.com/office/drawing/2014/main" id="{59156A5A-F034-7B4A-E45B-7C7BC1771AD7}"/>
              </a:ext>
            </a:extLst>
          </p:cNvPr>
          <p:cNvSpPr>
            <a:spLocks noGrp="1"/>
          </p:cNvSpPr>
          <p:nvPr>
            <p:ph type="body" sz="quarter" idx="42" hasCustomPrompt="1"/>
          </p:nvPr>
        </p:nvSpPr>
        <p:spPr>
          <a:xfrm>
            <a:off x="1643063" y="8870186"/>
            <a:ext cx="2605087" cy="584200"/>
          </a:xfrm>
        </p:spPr>
        <p:txBody>
          <a:bodyPr>
            <a:normAutofit/>
          </a:bodyPr>
          <a:lstStyle>
            <a:lvl1pPr>
              <a:defRPr sz="1400"/>
            </a:lvl1pPr>
          </a:lstStyle>
          <a:p>
            <a:pPr lvl="0"/>
            <a:r>
              <a:rPr lang="en-US" dirty="0"/>
              <a:t>Spec title</a:t>
            </a:r>
          </a:p>
        </p:txBody>
      </p:sp>
      <p:sp>
        <p:nvSpPr>
          <p:cNvPr id="80" name="Text Placeholder 72">
            <a:extLst>
              <a:ext uri="{FF2B5EF4-FFF2-40B4-BE49-F238E27FC236}">
                <a16:creationId xmlns:a16="http://schemas.microsoft.com/office/drawing/2014/main" id="{B5F144E8-6DA1-6878-CB73-423D67DB4260}"/>
              </a:ext>
            </a:extLst>
          </p:cNvPr>
          <p:cNvSpPr>
            <a:spLocks noGrp="1"/>
          </p:cNvSpPr>
          <p:nvPr>
            <p:ph type="body" sz="quarter" idx="44" hasCustomPrompt="1"/>
          </p:nvPr>
        </p:nvSpPr>
        <p:spPr>
          <a:xfrm>
            <a:off x="931863" y="5954266"/>
            <a:ext cx="3316287" cy="584200"/>
          </a:xfrm>
        </p:spPr>
        <p:txBody>
          <a:bodyPr>
            <a:normAutofit/>
          </a:bodyPr>
          <a:lstStyle>
            <a:lvl1pPr>
              <a:defRPr sz="1400"/>
            </a:lvl1pPr>
          </a:lstStyle>
          <a:p>
            <a:pPr lvl="0"/>
            <a:r>
              <a:rPr lang="en-US" dirty="0"/>
              <a:t>Spec title</a:t>
            </a:r>
          </a:p>
        </p:txBody>
      </p:sp>
      <p:sp>
        <p:nvSpPr>
          <p:cNvPr id="82" name="Text Placeholder 72">
            <a:extLst>
              <a:ext uri="{FF2B5EF4-FFF2-40B4-BE49-F238E27FC236}">
                <a16:creationId xmlns:a16="http://schemas.microsoft.com/office/drawing/2014/main" id="{A8249117-80C3-B0FD-C994-BD11BBA8969A}"/>
              </a:ext>
            </a:extLst>
          </p:cNvPr>
          <p:cNvSpPr>
            <a:spLocks noGrp="1"/>
          </p:cNvSpPr>
          <p:nvPr>
            <p:ph type="body" sz="quarter" idx="46" hasCustomPrompt="1"/>
          </p:nvPr>
        </p:nvSpPr>
        <p:spPr>
          <a:xfrm>
            <a:off x="1109663" y="6683246"/>
            <a:ext cx="3138487" cy="584200"/>
          </a:xfrm>
        </p:spPr>
        <p:txBody>
          <a:bodyPr>
            <a:normAutofit/>
          </a:bodyPr>
          <a:lstStyle>
            <a:lvl1pPr>
              <a:defRPr sz="1400"/>
            </a:lvl1pPr>
          </a:lstStyle>
          <a:p>
            <a:pPr lvl="0"/>
            <a:r>
              <a:rPr lang="en-US" dirty="0"/>
              <a:t>Spec title</a:t>
            </a:r>
          </a:p>
        </p:txBody>
      </p:sp>
      <p:sp>
        <p:nvSpPr>
          <p:cNvPr id="84" name="Text Placeholder 72">
            <a:extLst>
              <a:ext uri="{FF2B5EF4-FFF2-40B4-BE49-F238E27FC236}">
                <a16:creationId xmlns:a16="http://schemas.microsoft.com/office/drawing/2014/main" id="{BD837B4F-F849-8249-5A02-9492F9CBF9FF}"/>
              </a:ext>
            </a:extLst>
          </p:cNvPr>
          <p:cNvSpPr>
            <a:spLocks noGrp="1"/>
          </p:cNvSpPr>
          <p:nvPr>
            <p:ph type="body" sz="quarter" idx="48" hasCustomPrompt="1"/>
          </p:nvPr>
        </p:nvSpPr>
        <p:spPr>
          <a:xfrm>
            <a:off x="1287464" y="7412226"/>
            <a:ext cx="2960686" cy="584200"/>
          </a:xfrm>
        </p:spPr>
        <p:txBody>
          <a:bodyPr>
            <a:normAutofit/>
          </a:bodyPr>
          <a:lstStyle>
            <a:lvl1pPr>
              <a:defRPr sz="1400"/>
            </a:lvl1pPr>
          </a:lstStyle>
          <a:p>
            <a:pPr lvl="0"/>
            <a:r>
              <a:rPr lang="en-US" dirty="0"/>
              <a:t>Spec title</a:t>
            </a:r>
          </a:p>
        </p:txBody>
      </p:sp>
      <p:sp>
        <p:nvSpPr>
          <p:cNvPr id="86" name="Text Placeholder 72">
            <a:extLst>
              <a:ext uri="{FF2B5EF4-FFF2-40B4-BE49-F238E27FC236}">
                <a16:creationId xmlns:a16="http://schemas.microsoft.com/office/drawing/2014/main" id="{028435E1-32E3-2628-B18B-9D2314AFEB7A}"/>
              </a:ext>
            </a:extLst>
          </p:cNvPr>
          <p:cNvSpPr>
            <a:spLocks noGrp="1"/>
          </p:cNvSpPr>
          <p:nvPr>
            <p:ph type="body" sz="quarter" idx="50" hasCustomPrompt="1"/>
          </p:nvPr>
        </p:nvSpPr>
        <p:spPr>
          <a:xfrm>
            <a:off x="1465264" y="8141206"/>
            <a:ext cx="2782886" cy="584200"/>
          </a:xfrm>
        </p:spPr>
        <p:txBody>
          <a:bodyPr>
            <a:normAutofit/>
          </a:bodyPr>
          <a:lstStyle>
            <a:lvl1pPr>
              <a:defRPr sz="1400"/>
            </a:lvl1pPr>
          </a:lstStyle>
          <a:p>
            <a:pPr lvl="0"/>
            <a:r>
              <a:rPr lang="en-US" dirty="0"/>
              <a:t>Spec title</a:t>
            </a:r>
          </a:p>
        </p:txBody>
      </p:sp>
      <p:sp>
        <p:nvSpPr>
          <p:cNvPr id="2" name="Text Placeholder 72">
            <a:extLst>
              <a:ext uri="{FF2B5EF4-FFF2-40B4-BE49-F238E27FC236}">
                <a16:creationId xmlns:a16="http://schemas.microsoft.com/office/drawing/2014/main" id="{DDD8D04C-864A-4AD8-6707-E6A54682A3DB}"/>
              </a:ext>
            </a:extLst>
          </p:cNvPr>
          <p:cNvSpPr>
            <a:spLocks noGrp="1"/>
          </p:cNvSpPr>
          <p:nvPr>
            <p:ph type="body" sz="quarter" idx="51" hasCustomPrompt="1"/>
          </p:nvPr>
        </p:nvSpPr>
        <p:spPr>
          <a:xfrm>
            <a:off x="750177" y="5221449"/>
            <a:ext cx="3497973" cy="584200"/>
          </a:xfrm>
        </p:spPr>
        <p:txBody>
          <a:bodyPr>
            <a:normAutofit/>
          </a:bodyPr>
          <a:lstStyle>
            <a:lvl1pPr>
              <a:defRPr sz="1400"/>
            </a:lvl1pPr>
          </a:lstStyle>
          <a:p>
            <a:pPr lvl="0"/>
            <a:r>
              <a:rPr lang="en-US" dirty="0"/>
              <a:t>Spec title</a:t>
            </a:r>
          </a:p>
        </p:txBody>
      </p:sp>
      <p:sp>
        <p:nvSpPr>
          <p:cNvPr id="4" name="Picture Placeholder 63">
            <a:extLst>
              <a:ext uri="{FF2B5EF4-FFF2-40B4-BE49-F238E27FC236}">
                <a16:creationId xmlns:a16="http://schemas.microsoft.com/office/drawing/2014/main" id="{FEC7B531-12A4-BB40-365F-3003EB60E9BD}"/>
              </a:ext>
            </a:extLst>
          </p:cNvPr>
          <p:cNvSpPr>
            <a:spLocks noGrp="1"/>
          </p:cNvSpPr>
          <p:nvPr>
            <p:ph type="pic" sz="quarter" idx="52" hasCustomPrompt="1"/>
          </p:nvPr>
        </p:nvSpPr>
        <p:spPr>
          <a:xfrm>
            <a:off x="4459288" y="585631"/>
            <a:ext cx="2410041" cy="1606694"/>
          </a:xfrm>
        </p:spPr>
        <p:txBody>
          <a:bodyPr/>
          <a:lstStyle/>
          <a:p>
            <a:pPr lvl="1"/>
            <a:r>
              <a:rPr lang="en-US" dirty="0" err="1"/>
              <a:t>Packshot</a:t>
            </a:r>
            <a:r>
              <a:rPr lang="en-US" dirty="0"/>
              <a:t> 1</a:t>
            </a:r>
          </a:p>
        </p:txBody>
      </p:sp>
      <p:sp>
        <p:nvSpPr>
          <p:cNvPr id="5" name="Picture Placeholder 63">
            <a:extLst>
              <a:ext uri="{FF2B5EF4-FFF2-40B4-BE49-F238E27FC236}">
                <a16:creationId xmlns:a16="http://schemas.microsoft.com/office/drawing/2014/main" id="{7F60FCA7-94D1-CBA5-FC47-BD9C447D85F0}"/>
              </a:ext>
            </a:extLst>
          </p:cNvPr>
          <p:cNvSpPr>
            <a:spLocks noGrp="1"/>
          </p:cNvSpPr>
          <p:nvPr>
            <p:ph type="pic" sz="quarter" idx="53" hasCustomPrompt="1"/>
          </p:nvPr>
        </p:nvSpPr>
        <p:spPr>
          <a:xfrm>
            <a:off x="4459288" y="7820124"/>
            <a:ext cx="2410041" cy="1606694"/>
          </a:xfrm>
        </p:spPr>
        <p:txBody>
          <a:bodyPr/>
          <a:lstStyle/>
          <a:p>
            <a:pPr lvl="1"/>
            <a:r>
              <a:rPr lang="en-US" dirty="0" err="1"/>
              <a:t>Packshot</a:t>
            </a:r>
            <a:r>
              <a:rPr lang="en-US" dirty="0"/>
              <a:t> 4</a:t>
            </a:r>
          </a:p>
        </p:txBody>
      </p:sp>
      <p:sp>
        <p:nvSpPr>
          <p:cNvPr id="6" name="Picture Placeholder 63">
            <a:extLst>
              <a:ext uri="{FF2B5EF4-FFF2-40B4-BE49-F238E27FC236}">
                <a16:creationId xmlns:a16="http://schemas.microsoft.com/office/drawing/2014/main" id="{44BB3EA2-CE2D-4564-5A21-DFACC470B44E}"/>
              </a:ext>
            </a:extLst>
          </p:cNvPr>
          <p:cNvSpPr>
            <a:spLocks noGrp="1"/>
          </p:cNvSpPr>
          <p:nvPr>
            <p:ph type="pic" sz="quarter" idx="54" hasCustomPrompt="1"/>
          </p:nvPr>
        </p:nvSpPr>
        <p:spPr>
          <a:xfrm>
            <a:off x="4459288" y="2997129"/>
            <a:ext cx="2410041" cy="1606694"/>
          </a:xfrm>
        </p:spPr>
        <p:txBody>
          <a:bodyPr/>
          <a:lstStyle/>
          <a:p>
            <a:pPr lvl="1"/>
            <a:r>
              <a:rPr lang="en-US" dirty="0" err="1"/>
              <a:t>Packshot</a:t>
            </a:r>
            <a:r>
              <a:rPr lang="en-US" dirty="0"/>
              <a:t> 2</a:t>
            </a:r>
          </a:p>
        </p:txBody>
      </p:sp>
      <p:sp>
        <p:nvSpPr>
          <p:cNvPr id="7" name="Picture Placeholder 63">
            <a:extLst>
              <a:ext uri="{FF2B5EF4-FFF2-40B4-BE49-F238E27FC236}">
                <a16:creationId xmlns:a16="http://schemas.microsoft.com/office/drawing/2014/main" id="{7B4050E2-667D-9938-EF62-5B0066C778BB}"/>
              </a:ext>
            </a:extLst>
          </p:cNvPr>
          <p:cNvSpPr>
            <a:spLocks noGrp="1"/>
          </p:cNvSpPr>
          <p:nvPr>
            <p:ph type="pic" sz="quarter" idx="55" hasCustomPrompt="1"/>
          </p:nvPr>
        </p:nvSpPr>
        <p:spPr>
          <a:xfrm>
            <a:off x="4459288" y="5408627"/>
            <a:ext cx="2410041" cy="1606694"/>
          </a:xfrm>
        </p:spPr>
        <p:txBody>
          <a:bodyPr/>
          <a:lstStyle/>
          <a:p>
            <a:pPr lvl="1"/>
            <a:r>
              <a:rPr lang="en-US" dirty="0" err="1"/>
              <a:t>Packshot</a:t>
            </a:r>
            <a:r>
              <a:rPr lang="en-US" dirty="0"/>
              <a:t> 3</a:t>
            </a:r>
          </a:p>
        </p:txBody>
      </p:sp>
    </p:spTree>
    <p:extLst>
      <p:ext uri="{BB962C8B-B14F-4D97-AF65-F5344CB8AC3E}">
        <p14:creationId xmlns:p14="http://schemas.microsoft.com/office/powerpoint/2010/main" val="370816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A7C8C8-3684-DC51-0E3F-C3FAAB23E343}"/>
              </a:ext>
            </a:extLst>
          </p:cNvPr>
          <p:cNvSpPr/>
          <p:nvPr userDrawn="1"/>
        </p:nvSpPr>
        <p:spPr>
          <a:xfrm>
            <a:off x="1733313" y="7576627"/>
            <a:ext cx="1552355" cy="1552355"/>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1E972A-3DC2-6CC0-7D1F-EFED8FD9A254}"/>
              </a:ext>
            </a:extLst>
          </p:cNvPr>
          <p:cNvSpPr/>
          <p:nvPr userDrawn="1"/>
        </p:nvSpPr>
        <p:spPr>
          <a:xfrm>
            <a:off x="3523448" y="7576627"/>
            <a:ext cx="1552355" cy="1552355"/>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A2599327-F136-51C2-1B34-58CDFCB5734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8691" y="10071525"/>
            <a:ext cx="1260000" cy="262615"/>
          </a:xfrm>
          <a:prstGeom prst="rect">
            <a:avLst/>
          </a:prstGeom>
        </p:spPr>
      </p:pic>
      <p:sp>
        <p:nvSpPr>
          <p:cNvPr id="25" name="Text Placeholder 70">
            <a:extLst>
              <a:ext uri="{FF2B5EF4-FFF2-40B4-BE49-F238E27FC236}">
                <a16:creationId xmlns:a16="http://schemas.microsoft.com/office/drawing/2014/main" id="{0C298371-71E9-C4F2-FBF1-E10EC1A13F95}"/>
              </a:ext>
            </a:extLst>
          </p:cNvPr>
          <p:cNvSpPr>
            <a:spLocks noGrp="1"/>
          </p:cNvSpPr>
          <p:nvPr>
            <p:ph type="body" sz="quarter" idx="39" hasCustomPrompt="1"/>
          </p:nvPr>
        </p:nvSpPr>
        <p:spPr>
          <a:xfrm>
            <a:off x="2003426" y="10077072"/>
            <a:ext cx="5331244" cy="463927"/>
          </a:xfrm>
        </p:spPr>
        <p:txBody>
          <a:bodyPr anchor="b">
            <a:normAutofit/>
          </a:bodyPr>
          <a:lstStyle>
            <a:lvl1pPr>
              <a:defRPr sz="800" b="0"/>
            </a:lvl1pPr>
          </a:lstStyle>
          <a:p>
            <a:pPr lvl="0"/>
            <a:r>
              <a:rPr lang="en-GB" dirty="0"/>
              <a:t>Footnotes</a:t>
            </a:r>
            <a:endParaRPr lang="en-US" dirty="0"/>
          </a:p>
        </p:txBody>
      </p:sp>
      <p:sp>
        <p:nvSpPr>
          <p:cNvPr id="27" name="Picture Placeholder 26">
            <a:extLst>
              <a:ext uri="{FF2B5EF4-FFF2-40B4-BE49-F238E27FC236}">
                <a16:creationId xmlns:a16="http://schemas.microsoft.com/office/drawing/2014/main" id="{97FCC975-B34C-A213-5F83-19D11C923EFB}"/>
              </a:ext>
            </a:extLst>
          </p:cNvPr>
          <p:cNvSpPr>
            <a:spLocks noGrp="1"/>
          </p:cNvSpPr>
          <p:nvPr>
            <p:ph type="pic" sz="quarter" idx="40"/>
          </p:nvPr>
        </p:nvSpPr>
        <p:spPr>
          <a:xfrm>
            <a:off x="1895128" y="7743585"/>
            <a:ext cx="1228725" cy="1227138"/>
          </a:xfrm>
        </p:spPr>
        <p:txBody>
          <a:bodyPr/>
          <a:lstStyle/>
          <a:p>
            <a:pPr lvl="1"/>
            <a:endParaRPr lang="en-US" dirty="0"/>
          </a:p>
        </p:txBody>
      </p:sp>
      <p:sp>
        <p:nvSpPr>
          <p:cNvPr id="28" name="Picture Placeholder 26">
            <a:extLst>
              <a:ext uri="{FF2B5EF4-FFF2-40B4-BE49-F238E27FC236}">
                <a16:creationId xmlns:a16="http://schemas.microsoft.com/office/drawing/2014/main" id="{6D2C4EF5-5368-9118-1D13-8D7D4A5208BE}"/>
              </a:ext>
            </a:extLst>
          </p:cNvPr>
          <p:cNvSpPr>
            <a:spLocks noGrp="1"/>
          </p:cNvSpPr>
          <p:nvPr>
            <p:ph type="pic" sz="quarter" idx="41"/>
          </p:nvPr>
        </p:nvSpPr>
        <p:spPr>
          <a:xfrm>
            <a:off x="3685263" y="7743585"/>
            <a:ext cx="1228725" cy="1227138"/>
          </a:xfrm>
        </p:spPr>
        <p:txBody>
          <a:bodyPr/>
          <a:lstStyle/>
          <a:p>
            <a:pPr lvl="1"/>
            <a:endParaRPr lang="en-US" dirty="0"/>
          </a:p>
        </p:txBody>
      </p:sp>
      <p:sp>
        <p:nvSpPr>
          <p:cNvPr id="29" name="Picture Placeholder 26">
            <a:extLst>
              <a:ext uri="{FF2B5EF4-FFF2-40B4-BE49-F238E27FC236}">
                <a16:creationId xmlns:a16="http://schemas.microsoft.com/office/drawing/2014/main" id="{8CF7C352-2436-1C3F-9F9E-C382B9F7CB85}"/>
              </a:ext>
            </a:extLst>
          </p:cNvPr>
          <p:cNvSpPr>
            <a:spLocks noGrp="1"/>
          </p:cNvSpPr>
          <p:nvPr>
            <p:ph type="pic" sz="quarter" idx="42"/>
          </p:nvPr>
        </p:nvSpPr>
        <p:spPr>
          <a:xfrm>
            <a:off x="5475398" y="7743585"/>
            <a:ext cx="1228725" cy="1227138"/>
          </a:xfrm>
        </p:spPr>
        <p:txBody>
          <a:bodyPr/>
          <a:lstStyle/>
          <a:p>
            <a:pPr lvl="1"/>
            <a:endParaRPr lang="en-US" dirty="0"/>
          </a:p>
        </p:txBody>
      </p:sp>
      <p:sp>
        <p:nvSpPr>
          <p:cNvPr id="33" name="Text Placeholder 32">
            <a:extLst>
              <a:ext uri="{FF2B5EF4-FFF2-40B4-BE49-F238E27FC236}">
                <a16:creationId xmlns:a16="http://schemas.microsoft.com/office/drawing/2014/main" id="{F2144B02-9D25-8924-1305-78806E304783}"/>
              </a:ext>
            </a:extLst>
          </p:cNvPr>
          <p:cNvSpPr>
            <a:spLocks noGrp="1"/>
          </p:cNvSpPr>
          <p:nvPr>
            <p:ph type="body" sz="quarter" idx="43" hasCustomPrompt="1"/>
          </p:nvPr>
        </p:nvSpPr>
        <p:spPr>
          <a:xfrm>
            <a:off x="1733996" y="9210435"/>
            <a:ext cx="1550988" cy="246063"/>
          </a:xfrm>
        </p:spPr>
        <p:txBody>
          <a:bodyPr>
            <a:noAutofit/>
          </a:bodyPr>
          <a:lstStyle>
            <a:lvl1pPr algn="ctr">
              <a:defRPr sz="1000" b="1"/>
            </a:lvl1pPr>
            <a:lvl2pPr>
              <a:defRPr sz="1000" b="0"/>
            </a:lvl2pPr>
            <a:lvl3pPr>
              <a:defRPr sz="1000" b="0"/>
            </a:lvl3pPr>
            <a:lvl4pPr>
              <a:defRPr sz="1000" b="0"/>
            </a:lvl4pPr>
            <a:lvl5pPr>
              <a:defRPr sz="1000" b="0"/>
            </a:lvl5pPr>
          </a:lstStyle>
          <a:p>
            <a:pPr lvl="0"/>
            <a:r>
              <a:rPr lang="en-GB" dirty="0"/>
              <a:t>Product name</a:t>
            </a:r>
            <a:endParaRPr lang="en-US" dirty="0"/>
          </a:p>
        </p:txBody>
      </p:sp>
      <p:sp>
        <p:nvSpPr>
          <p:cNvPr id="34" name="Text Placeholder 32">
            <a:extLst>
              <a:ext uri="{FF2B5EF4-FFF2-40B4-BE49-F238E27FC236}">
                <a16:creationId xmlns:a16="http://schemas.microsoft.com/office/drawing/2014/main" id="{8E45562B-2C31-5306-6E1E-B30BC7756835}"/>
              </a:ext>
            </a:extLst>
          </p:cNvPr>
          <p:cNvSpPr>
            <a:spLocks noGrp="1"/>
          </p:cNvSpPr>
          <p:nvPr>
            <p:ph type="body" sz="quarter" idx="44" hasCustomPrompt="1"/>
          </p:nvPr>
        </p:nvSpPr>
        <p:spPr>
          <a:xfrm>
            <a:off x="3524131" y="9210435"/>
            <a:ext cx="1550988" cy="246063"/>
          </a:xfrm>
        </p:spPr>
        <p:txBody>
          <a:bodyPr>
            <a:noAutofit/>
          </a:bodyPr>
          <a:lstStyle>
            <a:lvl1pPr algn="ctr">
              <a:defRPr sz="1000" b="1"/>
            </a:lvl1pPr>
            <a:lvl2pPr>
              <a:defRPr sz="1000" b="0"/>
            </a:lvl2pPr>
            <a:lvl3pPr>
              <a:defRPr sz="1000" b="0"/>
            </a:lvl3pPr>
            <a:lvl4pPr>
              <a:defRPr sz="1000" b="0"/>
            </a:lvl4pPr>
            <a:lvl5pPr>
              <a:defRPr sz="1000" b="0"/>
            </a:lvl5pPr>
          </a:lstStyle>
          <a:p>
            <a:pPr lvl="0"/>
            <a:r>
              <a:rPr lang="en-GB" dirty="0"/>
              <a:t>Product name</a:t>
            </a:r>
            <a:endParaRPr lang="en-US" dirty="0"/>
          </a:p>
        </p:txBody>
      </p:sp>
      <p:sp>
        <p:nvSpPr>
          <p:cNvPr id="35" name="Text Placeholder 32">
            <a:extLst>
              <a:ext uri="{FF2B5EF4-FFF2-40B4-BE49-F238E27FC236}">
                <a16:creationId xmlns:a16="http://schemas.microsoft.com/office/drawing/2014/main" id="{FE6333D2-5F08-8939-0CEC-B815E49C6D92}"/>
              </a:ext>
            </a:extLst>
          </p:cNvPr>
          <p:cNvSpPr>
            <a:spLocks noGrp="1"/>
          </p:cNvSpPr>
          <p:nvPr>
            <p:ph type="body" sz="quarter" idx="45" hasCustomPrompt="1"/>
          </p:nvPr>
        </p:nvSpPr>
        <p:spPr>
          <a:xfrm>
            <a:off x="5314266" y="9210435"/>
            <a:ext cx="1550988" cy="246063"/>
          </a:xfrm>
        </p:spPr>
        <p:txBody>
          <a:bodyPr>
            <a:noAutofit/>
          </a:bodyPr>
          <a:lstStyle>
            <a:lvl1pPr algn="ctr">
              <a:defRPr sz="1000" b="1"/>
            </a:lvl1pPr>
            <a:lvl2pPr>
              <a:defRPr sz="1000" b="0"/>
            </a:lvl2pPr>
            <a:lvl3pPr>
              <a:defRPr sz="1000" b="0"/>
            </a:lvl3pPr>
            <a:lvl4pPr>
              <a:defRPr sz="1000" b="0"/>
            </a:lvl4pPr>
            <a:lvl5pPr>
              <a:defRPr sz="1000" b="0"/>
            </a:lvl5pPr>
          </a:lstStyle>
          <a:p>
            <a:pPr lvl="0"/>
            <a:r>
              <a:rPr lang="en-GB" dirty="0"/>
              <a:t>Product name</a:t>
            </a:r>
            <a:endParaRPr lang="en-US" dirty="0"/>
          </a:p>
        </p:txBody>
      </p:sp>
      <p:sp>
        <p:nvSpPr>
          <p:cNvPr id="37" name="Picture Placeholder 36">
            <a:extLst>
              <a:ext uri="{FF2B5EF4-FFF2-40B4-BE49-F238E27FC236}">
                <a16:creationId xmlns:a16="http://schemas.microsoft.com/office/drawing/2014/main" id="{8FEFD561-30F9-E648-49CE-1502E75CB528}"/>
              </a:ext>
            </a:extLst>
          </p:cNvPr>
          <p:cNvSpPr>
            <a:spLocks noGrp="1" noChangeAspect="1"/>
          </p:cNvSpPr>
          <p:nvPr>
            <p:ph type="pic" sz="quarter" idx="46"/>
          </p:nvPr>
        </p:nvSpPr>
        <p:spPr>
          <a:xfrm>
            <a:off x="708241" y="585630"/>
            <a:ext cx="1800000" cy="1205949"/>
          </a:xfrm>
        </p:spPr>
        <p:txBody>
          <a:bodyPr/>
          <a:lstStyle/>
          <a:p>
            <a:endParaRPr lang="en-US"/>
          </a:p>
        </p:txBody>
      </p:sp>
      <p:sp>
        <p:nvSpPr>
          <p:cNvPr id="45" name="Text Placeholder 44">
            <a:extLst>
              <a:ext uri="{FF2B5EF4-FFF2-40B4-BE49-F238E27FC236}">
                <a16:creationId xmlns:a16="http://schemas.microsoft.com/office/drawing/2014/main" id="{6A8AA917-5D1A-7C8C-EAEC-2ED757B28840}"/>
              </a:ext>
            </a:extLst>
          </p:cNvPr>
          <p:cNvSpPr>
            <a:spLocks noGrp="1"/>
          </p:cNvSpPr>
          <p:nvPr>
            <p:ph type="body" sz="quarter" idx="47" hasCustomPrompt="1"/>
          </p:nvPr>
        </p:nvSpPr>
        <p:spPr>
          <a:xfrm>
            <a:off x="628411" y="1980861"/>
            <a:ext cx="1879830" cy="408125"/>
          </a:xfrm>
        </p:spPr>
        <p:txBody>
          <a:bodyPr>
            <a:noAutofit/>
          </a:bodyPr>
          <a:lstStyle>
            <a:lvl1pPr>
              <a:defRPr sz="1400"/>
            </a:lvl1pPr>
          </a:lstStyle>
          <a:p>
            <a:pPr lvl="0"/>
            <a:r>
              <a:rPr lang="en-GB" dirty="0"/>
              <a:t>Benefit title goes in here</a:t>
            </a:r>
          </a:p>
        </p:txBody>
      </p:sp>
      <p:sp>
        <p:nvSpPr>
          <p:cNvPr id="46" name="Text Placeholder 44">
            <a:extLst>
              <a:ext uri="{FF2B5EF4-FFF2-40B4-BE49-F238E27FC236}">
                <a16:creationId xmlns:a16="http://schemas.microsoft.com/office/drawing/2014/main" id="{F8429B3C-53F4-67A0-4B42-F4873F829EC6}"/>
              </a:ext>
            </a:extLst>
          </p:cNvPr>
          <p:cNvSpPr>
            <a:spLocks noGrp="1"/>
          </p:cNvSpPr>
          <p:nvPr>
            <p:ph type="body" sz="quarter" idx="48" hasCustomPrompt="1"/>
          </p:nvPr>
        </p:nvSpPr>
        <p:spPr>
          <a:xfrm>
            <a:off x="628411" y="2399961"/>
            <a:ext cx="1879830" cy="1486592"/>
          </a:xfrm>
        </p:spPr>
        <p:txBody>
          <a:bodyPr>
            <a:noAutofit/>
          </a:bodyPr>
          <a:lstStyle>
            <a:lvl1pPr>
              <a:defRPr sz="1000" b="0"/>
            </a:lvl1pPr>
          </a:lstStyle>
          <a:p>
            <a:pPr lvl="0"/>
            <a:r>
              <a:rPr lang="en-GB" dirty="0"/>
              <a:t>Benefit copy goes in here.</a:t>
            </a:r>
          </a:p>
        </p:txBody>
      </p:sp>
      <p:sp>
        <p:nvSpPr>
          <p:cNvPr id="50" name="Picture Placeholder 36">
            <a:extLst>
              <a:ext uri="{FF2B5EF4-FFF2-40B4-BE49-F238E27FC236}">
                <a16:creationId xmlns:a16="http://schemas.microsoft.com/office/drawing/2014/main" id="{F0685D3A-E14B-6322-B420-241747FB0B9E}"/>
              </a:ext>
            </a:extLst>
          </p:cNvPr>
          <p:cNvSpPr>
            <a:spLocks noGrp="1" noChangeAspect="1"/>
          </p:cNvSpPr>
          <p:nvPr>
            <p:ph type="pic" sz="quarter" idx="49"/>
          </p:nvPr>
        </p:nvSpPr>
        <p:spPr>
          <a:xfrm>
            <a:off x="5054609" y="589842"/>
            <a:ext cx="1800000" cy="1205949"/>
          </a:xfrm>
        </p:spPr>
        <p:txBody>
          <a:bodyPr/>
          <a:lstStyle/>
          <a:p>
            <a:endParaRPr lang="en-US"/>
          </a:p>
        </p:txBody>
      </p:sp>
      <p:sp>
        <p:nvSpPr>
          <p:cNvPr id="51" name="Text Placeholder 44">
            <a:extLst>
              <a:ext uri="{FF2B5EF4-FFF2-40B4-BE49-F238E27FC236}">
                <a16:creationId xmlns:a16="http://schemas.microsoft.com/office/drawing/2014/main" id="{8341123C-AA18-2E4E-A393-EDD8580C778B}"/>
              </a:ext>
            </a:extLst>
          </p:cNvPr>
          <p:cNvSpPr>
            <a:spLocks noGrp="1"/>
          </p:cNvSpPr>
          <p:nvPr>
            <p:ph type="body" sz="quarter" idx="50" hasCustomPrompt="1"/>
          </p:nvPr>
        </p:nvSpPr>
        <p:spPr>
          <a:xfrm>
            <a:off x="4975409" y="1976242"/>
            <a:ext cx="1879200" cy="408125"/>
          </a:xfrm>
        </p:spPr>
        <p:txBody>
          <a:bodyPr>
            <a:noAutofit/>
          </a:bodyPr>
          <a:lstStyle>
            <a:lvl1pPr>
              <a:defRPr sz="1400"/>
            </a:lvl1pPr>
          </a:lstStyle>
          <a:p>
            <a:pPr lvl="0"/>
            <a:r>
              <a:rPr lang="en-GB" dirty="0"/>
              <a:t>Benefit title goes in here</a:t>
            </a:r>
          </a:p>
        </p:txBody>
      </p:sp>
      <p:sp>
        <p:nvSpPr>
          <p:cNvPr id="52" name="Text Placeholder 44">
            <a:extLst>
              <a:ext uri="{FF2B5EF4-FFF2-40B4-BE49-F238E27FC236}">
                <a16:creationId xmlns:a16="http://schemas.microsoft.com/office/drawing/2014/main" id="{21EA5470-C86A-F6FA-9F47-6F638D6F1295}"/>
              </a:ext>
            </a:extLst>
          </p:cNvPr>
          <p:cNvSpPr>
            <a:spLocks noGrp="1"/>
          </p:cNvSpPr>
          <p:nvPr>
            <p:ph type="body" sz="quarter" idx="51" hasCustomPrompt="1"/>
          </p:nvPr>
        </p:nvSpPr>
        <p:spPr>
          <a:xfrm>
            <a:off x="4975409" y="2395342"/>
            <a:ext cx="1879200" cy="1486592"/>
          </a:xfrm>
        </p:spPr>
        <p:txBody>
          <a:bodyPr>
            <a:noAutofit/>
          </a:bodyPr>
          <a:lstStyle>
            <a:lvl1pPr>
              <a:defRPr sz="1000" b="0"/>
            </a:lvl1pPr>
          </a:lstStyle>
          <a:p>
            <a:pPr lvl="0"/>
            <a:r>
              <a:rPr lang="en-GB" dirty="0"/>
              <a:t>Benefit copy goes in here.</a:t>
            </a:r>
          </a:p>
        </p:txBody>
      </p:sp>
      <p:sp>
        <p:nvSpPr>
          <p:cNvPr id="53" name="Picture Placeholder 36">
            <a:extLst>
              <a:ext uri="{FF2B5EF4-FFF2-40B4-BE49-F238E27FC236}">
                <a16:creationId xmlns:a16="http://schemas.microsoft.com/office/drawing/2014/main" id="{23171B19-DF1A-ACDD-B569-D5AB8F49CF93}"/>
              </a:ext>
            </a:extLst>
          </p:cNvPr>
          <p:cNvSpPr>
            <a:spLocks noGrp="1" noChangeAspect="1"/>
          </p:cNvSpPr>
          <p:nvPr>
            <p:ph type="pic" sz="quarter" idx="52"/>
          </p:nvPr>
        </p:nvSpPr>
        <p:spPr>
          <a:xfrm>
            <a:off x="2881425" y="589842"/>
            <a:ext cx="1800000" cy="1205949"/>
          </a:xfrm>
        </p:spPr>
        <p:txBody>
          <a:bodyPr/>
          <a:lstStyle/>
          <a:p>
            <a:endParaRPr lang="en-US"/>
          </a:p>
        </p:txBody>
      </p:sp>
      <p:sp>
        <p:nvSpPr>
          <p:cNvPr id="54" name="Text Placeholder 44">
            <a:extLst>
              <a:ext uri="{FF2B5EF4-FFF2-40B4-BE49-F238E27FC236}">
                <a16:creationId xmlns:a16="http://schemas.microsoft.com/office/drawing/2014/main" id="{C064F35A-A6FD-3FC7-C365-CEC60ACE1CDE}"/>
              </a:ext>
            </a:extLst>
          </p:cNvPr>
          <p:cNvSpPr>
            <a:spLocks noGrp="1"/>
          </p:cNvSpPr>
          <p:nvPr>
            <p:ph type="body" sz="quarter" idx="53" hasCustomPrompt="1"/>
          </p:nvPr>
        </p:nvSpPr>
        <p:spPr>
          <a:xfrm>
            <a:off x="2802225" y="1976242"/>
            <a:ext cx="1879200" cy="408125"/>
          </a:xfrm>
        </p:spPr>
        <p:txBody>
          <a:bodyPr>
            <a:noAutofit/>
          </a:bodyPr>
          <a:lstStyle>
            <a:lvl1pPr>
              <a:defRPr sz="1400"/>
            </a:lvl1pPr>
          </a:lstStyle>
          <a:p>
            <a:pPr lvl="0"/>
            <a:r>
              <a:rPr lang="en-GB" dirty="0"/>
              <a:t>Benefit title goes in here</a:t>
            </a:r>
          </a:p>
        </p:txBody>
      </p:sp>
      <p:sp>
        <p:nvSpPr>
          <p:cNvPr id="55" name="Text Placeholder 44">
            <a:extLst>
              <a:ext uri="{FF2B5EF4-FFF2-40B4-BE49-F238E27FC236}">
                <a16:creationId xmlns:a16="http://schemas.microsoft.com/office/drawing/2014/main" id="{C6A1112E-A61D-E4EC-FEC2-A037D4B91610}"/>
              </a:ext>
            </a:extLst>
          </p:cNvPr>
          <p:cNvSpPr>
            <a:spLocks noGrp="1"/>
          </p:cNvSpPr>
          <p:nvPr>
            <p:ph type="body" sz="quarter" idx="54" hasCustomPrompt="1"/>
          </p:nvPr>
        </p:nvSpPr>
        <p:spPr>
          <a:xfrm>
            <a:off x="2802225" y="2395342"/>
            <a:ext cx="1879200" cy="1486592"/>
          </a:xfrm>
        </p:spPr>
        <p:txBody>
          <a:bodyPr>
            <a:noAutofit/>
          </a:bodyPr>
          <a:lstStyle>
            <a:lvl1pPr>
              <a:defRPr sz="1000" b="0"/>
            </a:lvl1pPr>
          </a:lstStyle>
          <a:p>
            <a:pPr lvl="0"/>
            <a:r>
              <a:rPr lang="en-GB" dirty="0"/>
              <a:t>Benefit copy goes in here.</a:t>
            </a:r>
          </a:p>
        </p:txBody>
      </p:sp>
      <p:sp>
        <p:nvSpPr>
          <p:cNvPr id="62" name="Picture Placeholder 36">
            <a:extLst>
              <a:ext uri="{FF2B5EF4-FFF2-40B4-BE49-F238E27FC236}">
                <a16:creationId xmlns:a16="http://schemas.microsoft.com/office/drawing/2014/main" id="{7CBCE9A8-F931-03F6-7883-9EB6670B51DF}"/>
              </a:ext>
            </a:extLst>
          </p:cNvPr>
          <p:cNvSpPr>
            <a:spLocks noGrp="1" noChangeAspect="1"/>
          </p:cNvSpPr>
          <p:nvPr>
            <p:ph type="pic" sz="quarter" idx="55" hasCustomPrompt="1"/>
          </p:nvPr>
        </p:nvSpPr>
        <p:spPr>
          <a:xfrm>
            <a:off x="1864406" y="4096150"/>
            <a:ext cx="1800000" cy="1205949"/>
          </a:xfrm>
        </p:spPr>
        <p:txBody>
          <a:bodyPr/>
          <a:lstStyle>
            <a:lvl1pPr>
              <a:defRPr/>
            </a:lvl1pPr>
          </a:lstStyle>
          <a:p>
            <a:r>
              <a:rPr lang="en-US" dirty="0"/>
              <a:t>a</a:t>
            </a:r>
          </a:p>
        </p:txBody>
      </p:sp>
      <p:sp>
        <p:nvSpPr>
          <p:cNvPr id="63" name="Text Placeholder 44">
            <a:extLst>
              <a:ext uri="{FF2B5EF4-FFF2-40B4-BE49-F238E27FC236}">
                <a16:creationId xmlns:a16="http://schemas.microsoft.com/office/drawing/2014/main" id="{6457180C-324E-4918-EBB5-A11C198988AE}"/>
              </a:ext>
            </a:extLst>
          </p:cNvPr>
          <p:cNvSpPr>
            <a:spLocks noGrp="1"/>
          </p:cNvSpPr>
          <p:nvPr>
            <p:ph type="body" sz="quarter" idx="56" hasCustomPrompt="1"/>
          </p:nvPr>
        </p:nvSpPr>
        <p:spPr>
          <a:xfrm>
            <a:off x="1785206" y="5486762"/>
            <a:ext cx="1879200" cy="408125"/>
          </a:xfrm>
        </p:spPr>
        <p:txBody>
          <a:bodyPr>
            <a:noAutofit/>
          </a:bodyPr>
          <a:lstStyle>
            <a:lvl1pPr>
              <a:defRPr sz="1400"/>
            </a:lvl1pPr>
          </a:lstStyle>
          <a:p>
            <a:pPr lvl="0"/>
            <a:r>
              <a:rPr lang="en-GB" dirty="0"/>
              <a:t>Benefit title goes in here</a:t>
            </a:r>
          </a:p>
        </p:txBody>
      </p:sp>
      <p:sp>
        <p:nvSpPr>
          <p:cNvPr id="64" name="Text Placeholder 44">
            <a:extLst>
              <a:ext uri="{FF2B5EF4-FFF2-40B4-BE49-F238E27FC236}">
                <a16:creationId xmlns:a16="http://schemas.microsoft.com/office/drawing/2014/main" id="{AA19F9CF-0DB3-6621-CAE3-5E817324B977}"/>
              </a:ext>
            </a:extLst>
          </p:cNvPr>
          <p:cNvSpPr>
            <a:spLocks noGrp="1"/>
          </p:cNvSpPr>
          <p:nvPr>
            <p:ph type="body" sz="quarter" idx="57" hasCustomPrompt="1"/>
          </p:nvPr>
        </p:nvSpPr>
        <p:spPr>
          <a:xfrm>
            <a:off x="1785206" y="5905862"/>
            <a:ext cx="1879200" cy="1486592"/>
          </a:xfrm>
        </p:spPr>
        <p:txBody>
          <a:bodyPr>
            <a:noAutofit/>
          </a:bodyPr>
          <a:lstStyle>
            <a:lvl1pPr>
              <a:defRPr sz="1000" b="0"/>
            </a:lvl1pPr>
          </a:lstStyle>
          <a:p>
            <a:pPr lvl="0"/>
            <a:r>
              <a:rPr lang="en-GB" dirty="0"/>
              <a:t>Benefit copy goes in here.</a:t>
            </a:r>
          </a:p>
        </p:txBody>
      </p:sp>
      <p:sp>
        <p:nvSpPr>
          <p:cNvPr id="65" name="Picture Placeholder 36">
            <a:extLst>
              <a:ext uri="{FF2B5EF4-FFF2-40B4-BE49-F238E27FC236}">
                <a16:creationId xmlns:a16="http://schemas.microsoft.com/office/drawing/2014/main" id="{40E38D26-4EFC-E107-7095-28D899E9F09F}"/>
              </a:ext>
            </a:extLst>
          </p:cNvPr>
          <p:cNvSpPr>
            <a:spLocks noGrp="1" noChangeAspect="1"/>
          </p:cNvSpPr>
          <p:nvPr>
            <p:ph type="pic" sz="quarter" idx="58" hasCustomPrompt="1"/>
          </p:nvPr>
        </p:nvSpPr>
        <p:spPr>
          <a:xfrm>
            <a:off x="3898445" y="4096150"/>
            <a:ext cx="1800000" cy="1205949"/>
          </a:xfrm>
        </p:spPr>
        <p:txBody>
          <a:bodyPr/>
          <a:lstStyle>
            <a:lvl1pPr>
              <a:defRPr/>
            </a:lvl1pPr>
          </a:lstStyle>
          <a:p>
            <a:r>
              <a:rPr lang="en-US" dirty="0"/>
              <a:t>a</a:t>
            </a:r>
          </a:p>
        </p:txBody>
      </p:sp>
      <p:sp>
        <p:nvSpPr>
          <p:cNvPr id="66" name="Text Placeholder 44">
            <a:extLst>
              <a:ext uri="{FF2B5EF4-FFF2-40B4-BE49-F238E27FC236}">
                <a16:creationId xmlns:a16="http://schemas.microsoft.com/office/drawing/2014/main" id="{938E8FAA-52FF-98F1-47C3-1EE2733E5846}"/>
              </a:ext>
            </a:extLst>
          </p:cNvPr>
          <p:cNvSpPr>
            <a:spLocks noGrp="1"/>
          </p:cNvSpPr>
          <p:nvPr>
            <p:ph type="body" sz="quarter" idx="59" hasCustomPrompt="1"/>
          </p:nvPr>
        </p:nvSpPr>
        <p:spPr>
          <a:xfrm>
            <a:off x="3819245" y="5486762"/>
            <a:ext cx="1879200" cy="408125"/>
          </a:xfrm>
        </p:spPr>
        <p:txBody>
          <a:bodyPr>
            <a:noAutofit/>
          </a:bodyPr>
          <a:lstStyle>
            <a:lvl1pPr>
              <a:defRPr sz="1400"/>
            </a:lvl1pPr>
          </a:lstStyle>
          <a:p>
            <a:pPr lvl="0"/>
            <a:r>
              <a:rPr lang="en-GB" dirty="0"/>
              <a:t>Benefit title goes in here</a:t>
            </a:r>
          </a:p>
        </p:txBody>
      </p:sp>
      <p:sp>
        <p:nvSpPr>
          <p:cNvPr id="67" name="Text Placeholder 44">
            <a:extLst>
              <a:ext uri="{FF2B5EF4-FFF2-40B4-BE49-F238E27FC236}">
                <a16:creationId xmlns:a16="http://schemas.microsoft.com/office/drawing/2014/main" id="{75BA241E-3724-DD26-249A-B5D28CA963F9}"/>
              </a:ext>
            </a:extLst>
          </p:cNvPr>
          <p:cNvSpPr>
            <a:spLocks noGrp="1"/>
          </p:cNvSpPr>
          <p:nvPr>
            <p:ph type="body" sz="quarter" idx="60" hasCustomPrompt="1"/>
          </p:nvPr>
        </p:nvSpPr>
        <p:spPr>
          <a:xfrm>
            <a:off x="3819245" y="5905862"/>
            <a:ext cx="1879200" cy="1486592"/>
          </a:xfrm>
        </p:spPr>
        <p:txBody>
          <a:bodyPr>
            <a:noAutofit/>
          </a:bodyPr>
          <a:lstStyle>
            <a:lvl1pPr>
              <a:defRPr sz="1000" b="0"/>
            </a:lvl1pPr>
          </a:lstStyle>
          <a:p>
            <a:pPr lvl="0"/>
            <a:r>
              <a:rPr lang="en-GB" dirty="0"/>
              <a:t>Benefit copy goes in here.</a:t>
            </a:r>
          </a:p>
        </p:txBody>
      </p:sp>
    </p:spTree>
    <p:custDataLst>
      <p:tags r:id="rId1"/>
    </p:custDataLst>
    <p:extLst>
      <p:ext uri="{BB962C8B-B14F-4D97-AF65-F5344CB8AC3E}">
        <p14:creationId xmlns:p14="http://schemas.microsoft.com/office/powerpoint/2010/main" val="77521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A7C8C8-3684-DC51-0E3F-C3FAAB23E343}"/>
              </a:ext>
            </a:extLst>
          </p:cNvPr>
          <p:cNvSpPr/>
          <p:nvPr userDrawn="1"/>
        </p:nvSpPr>
        <p:spPr>
          <a:xfrm>
            <a:off x="1736704" y="7572716"/>
            <a:ext cx="1552355" cy="1552355"/>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1E972A-3DC2-6CC0-7D1F-EFED8FD9A254}"/>
              </a:ext>
            </a:extLst>
          </p:cNvPr>
          <p:cNvSpPr/>
          <p:nvPr userDrawn="1"/>
        </p:nvSpPr>
        <p:spPr>
          <a:xfrm>
            <a:off x="3526839" y="7572716"/>
            <a:ext cx="1552355" cy="1552355"/>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3BF92E-FEBF-3DF6-60B9-7AB8FDFF9426}"/>
              </a:ext>
            </a:extLst>
          </p:cNvPr>
          <p:cNvSpPr/>
          <p:nvPr userDrawn="1"/>
        </p:nvSpPr>
        <p:spPr>
          <a:xfrm>
            <a:off x="5316974" y="7572716"/>
            <a:ext cx="1552355" cy="1552355"/>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A2599327-F136-51C2-1B34-58CDFCB5734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691" y="10071525"/>
            <a:ext cx="1260000" cy="262615"/>
          </a:xfrm>
          <a:prstGeom prst="rect">
            <a:avLst/>
          </a:prstGeom>
        </p:spPr>
      </p:pic>
      <p:sp>
        <p:nvSpPr>
          <p:cNvPr id="25" name="Text Placeholder 70">
            <a:extLst>
              <a:ext uri="{FF2B5EF4-FFF2-40B4-BE49-F238E27FC236}">
                <a16:creationId xmlns:a16="http://schemas.microsoft.com/office/drawing/2014/main" id="{0C298371-71E9-C4F2-FBF1-E10EC1A13F95}"/>
              </a:ext>
            </a:extLst>
          </p:cNvPr>
          <p:cNvSpPr>
            <a:spLocks noGrp="1"/>
          </p:cNvSpPr>
          <p:nvPr>
            <p:ph type="body" sz="quarter" idx="39" hasCustomPrompt="1"/>
          </p:nvPr>
        </p:nvSpPr>
        <p:spPr>
          <a:xfrm>
            <a:off x="2003426" y="10077072"/>
            <a:ext cx="5331244" cy="463927"/>
          </a:xfrm>
        </p:spPr>
        <p:txBody>
          <a:bodyPr anchor="b">
            <a:normAutofit/>
          </a:bodyPr>
          <a:lstStyle>
            <a:lvl1pPr>
              <a:defRPr sz="800" b="0"/>
            </a:lvl1pPr>
          </a:lstStyle>
          <a:p>
            <a:pPr lvl="0"/>
            <a:r>
              <a:rPr lang="en-GB" dirty="0"/>
              <a:t>Footnotes</a:t>
            </a:r>
            <a:endParaRPr lang="en-US" dirty="0"/>
          </a:p>
        </p:txBody>
      </p:sp>
      <p:sp>
        <p:nvSpPr>
          <p:cNvPr id="27" name="Picture Placeholder 26">
            <a:extLst>
              <a:ext uri="{FF2B5EF4-FFF2-40B4-BE49-F238E27FC236}">
                <a16:creationId xmlns:a16="http://schemas.microsoft.com/office/drawing/2014/main" id="{97FCC975-B34C-A213-5F83-19D11C923EFB}"/>
              </a:ext>
            </a:extLst>
          </p:cNvPr>
          <p:cNvSpPr>
            <a:spLocks noGrp="1"/>
          </p:cNvSpPr>
          <p:nvPr>
            <p:ph type="pic" sz="quarter" idx="40"/>
          </p:nvPr>
        </p:nvSpPr>
        <p:spPr>
          <a:xfrm>
            <a:off x="1898519" y="7739674"/>
            <a:ext cx="1228725" cy="1227138"/>
          </a:xfrm>
        </p:spPr>
        <p:txBody>
          <a:bodyPr/>
          <a:lstStyle/>
          <a:p>
            <a:pPr lvl="1"/>
            <a:endParaRPr lang="en-US" dirty="0"/>
          </a:p>
        </p:txBody>
      </p:sp>
      <p:sp>
        <p:nvSpPr>
          <p:cNvPr id="28" name="Picture Placeholder 26">
            <a:extLst>
              <a:ext uri="{FF2B5EF4-FFF2-40B4-BE49-F238E27FC236}">
                <a16:creationId xmlns:a16="http://schemas.microsoft.com/office/drawing/2014/main" id="{6D2C4EF5-5368-9118-1D13-8D7D4A5208BE}"/>
              </a:ext>
            </a:extLst>
          </p:cNvPr>
          <p:cNvSpPr>
            <a:spLocks noGrp="1"/>
          </p:cNvSpPr>
          <p:nvPr>
            <p:ph type="pic" sz="quarter" idx="41"/>
          </p:nvPr>
        </p:nvSpPr>
        <p:spPr>
          <a:xfrm>
            <a:off x="3688654" y="7739674"/>
            <a:ext cx="1228725" cy="1227138"/>
          </a:xfrm>
        </p:spPr>
        <p:txBody>
          <a:bodyPr/>
          <a:lstStyle/>
          <a:p>
            <a:pPr lvl="1"/>
            <a:endParaRPr lang="en-US" dirty="0"/>
          </a:p>
        </p:txBody>
      </p:sp>
      <p:sp>
        <p:nvSpPr>
          <p:cNvPr id="29" name="Picture Placeholder 26">
            <a:extLst>
              <a:ext uri="{FF2B5EF4-FFF2-40B4-BE49-F238E27FC236}">
                <a16:creationId xmlns:a16="http://schemas.microsoft.com/office/drawing/2014/main" id="{8CF7C352-2436-1C3F-9F9E-C382B9F7CB85}"/>
              </a:ext>
            </a:extLst>
          </p:cNvPr>
          <p:cNvSpPr>
            <a:spLocks noGrp="1"/>
          </p:cNvSpPr>
          <p:nvPr>
            <p:ph type="pic" sz="quarter" idx="42"/>
          </p:nvPr>
        </p:nvSpPr>
        <p:spPr>
          <a:xfrm>
            <a:off x="5478789" y="7739674"/>
            <a:ext cx="1228725" cy="1227138"/>
          </a:xfrm>
        </p:spPr>
        <p:txBody>
          <a:bodyPr/>
          <a:lstStyle/>
          <a:p>
            <a:pPr lvl="1"/>
            <a:endParaRPr lang="en-US" dirty="0"/>
          </a:p>
        </p:txBody>
      </p:sp>
      <p:sp>
        <p:nvSpPr>
          <p:cNvPr id="33" name="Text Placeholder 32">
            <a:extLst>
              <a:ext uri="{FF2B5EF4-FFF2-40B4-BE49-F238E27FC236}">
                <a16:creationId xmlns:a16="http://schemas.microsoft.com/office/drawing/2014/main" id="{F2144B02-9D25-8924-1305-78806E304783}"/>
              </a:ext>
            </a:extLst>
          </p:cNvPr>
          <p:cNvSpPr>
            <a:spLocks noGrp="1"/>
          </p:cNvSpPr>
          <p:nvPr>
            <p:ph type="body" sz="quarter" idx="43" hasCustomPrompt="1"/>
          </p:nvPr>
        </p:nvSpPr>
        <p:spPr>
          <a:xfrm>
            <a:off x="1737387" y="9206524"/>
            <a:ext cx="1550988" cy="246063"/>
          </a:xfrm>
        </p:spPr>
        <p:txBody>
          <a:bodyPr>
            <a:noAutofit/>
          </a:bodyPr>
          <a:lstStyle>
            <a:lvl1pPr algn="ctr">
              <a:defRPr sz="1000" b="1"/>
            </a:lvl1pPr>
            <a:lvl2pPr>
              <a:defRPr sz="1000" b="0"/>
            </a:lvl2pPr>
            <a:lvl3pPr>
              <a:defRPr sz="1000" b="0"/>
            </a:lvl3pPr>
            <a:lvl4pPr>
              <a:defRPr sz="1000" b="0"/>
            </a:lvl4pPr>
            <a:lvl5pPr>
              <a:defRPr sz="1000" b="0"/>
            </a:lvl5pPr>
          </a:lstStyle>
          <a:p>
            <a:pPr lvl="0"/>
            <a:r>
              <a:rPr lang="en-GB" dirty="0"/>
              <a:t>Product name</a:t>
            </a:r>
            <a:endParaRPr lang="en-US" dirty="0"/>
          </a:p>
        </p:txBody>
      </p:sp>
      <p:sp>
        <p:nvSpPr>
          <p:cNvPr id="34" name="Text Placeholder 32">
            <a:extLst>
              <a:ext uri="{FF2B5EF4-FFF2-40B4-BE49-F238E27FC236}">
                <a16:creationId xmlns:a16="http://schemas.microsoft.com/office/drawing/2014/main" id="{8E45562B-2C31-5306-6E1E-B30BC7756835}"/>
              </a:ext>
            </a:extLst>
          </p:cNvPr>
          <p:cNvSpPr>
            <a:spLocks noGrp="1"/>
          </p:cNvSpPr>
          <p:nvPr>
            <p:ph type="body" sz="quarter" idx="44" hasCustomPrompt="1"/>
          </p:nvPr>
        </p:nvSpPr>
        <p:spPr>
          <a:xfrm>
            <a:off x="3527522" y="9206524"/>
            <a:ext cx="1550988" cy="246063"/>
          </a:xfrm>
        </p:spPr>
        <p:txBody>
          <a:bodyPr>
            <a:noAutofit/>
          </a:bodyPr>
          <a:lstStyle>
            <a:lvl1pPr algn="ctr">
              <a:defRPr sz="1000" b="1"/>
            </a:lvl1pPr>
            <a:lvl2pPr>
              <a:defRPr sz="1000" b="0"/>
            </a:lvl2pPr>
            <a:lvl3pPr>
              <a:defRPr sz="1000" b="0"/>
            </a:lvl3pPr>
            <a:lvl4pPr>
              <a:defRPr sz="1000" b="0"/>
            </a:lvl4pPr>
            <a:lvl5pPr>
              <a:defRPr sz="1000" b="0"/>
            </a:lvl5pPr>
          </a:lstStyle>
          <a:p>
            <a:pPr lvl="0"/>
            <a:r>
              <a:rPr lang="en-GB" dirty="0"/>
              <a:t>Product name</a:t>
            </a:r>
            <a:endParaRPr lang="en-US" dirty="0"/>
          </a:p>
        </p:txBody>
      </p:sp>
      <p:sp>
        <p:nvSpPr>
          <p:cNvPr id="35" name="Text Placeholder 32">
            <a:extLst>
              <a:ext uri="{FF2B5EF4-FFF2-40B4-BE49-F238E27FC236}">
                <a16:creationId xmlns:a16="http://schemas.microsoft.com/office/drawing/2014/main" id="{FE6333D2-5F08-8939-0CEC-B815E49C6D92}"/>
              </a:ext>
            </a:extLst>
          </p:cNvPr>
          <p:cNvSpPr>
            <a:spLocks noGrp="1"/>
          </p:cNvSpPr>
          <p:nvPr>
            <p:ph type="body" sz="quarter" idx="45" hasCustomPrompt="1"/>
          </p:nvPr>
        </p:nvSpPr>
        <p:spPr>
          <a:xfrm>
            <a:off x="5317657" y="9206524"/>
            <a:ext cx="1550988" cy="246063"/>
          </a:xfrm>
        </p:spPr>
        <p:txBody>
          <a:bodyPr>
            <a:noAutofit/>
          </a:bodyPr>
          <a:lstStyle>
            <a:lvl1pPr algn="ctr">
              <a:defRPr sz="1000" b="1"/>
            </a:lvl1pPr>
            <a:lvl2pPr>
              <a:defRPr sz="1000" b="0"/>
            </a:lvl2pPr>
            <a:lvl3pPr>
              <a:defRPr sz="1000" b="0"/>
            </a:lvl3pPr>
            <a:lvl4pPr>
              <a:defRPr sz="1000" b="0"/>
            </a:lvl4pPr>
            <a:lvl5pPr>
              <a:defRPr sz="1000" b="0"/>
            </a:lvl5pPr>
          </a:lstStyle>
          <a:p>
            <a:pPr lvl="0"/>
            <a:r>
              <a:rPr lang="en-GB" dirty="0"/>
              <a:t>Product name</a:t>
            </a:r>
            <a:endParaRPr lang="en-US" dirty="0"/>
          </a:p>
        </p:txBody>
      </p:sp>
      <p:sp>
        <p:nvSpPr>
          <p:cNvPr id="45" name="Text Placeholder 44">
            <a:extLst>
              <a:ext uri="{FF2B5EF4-FFF2-40B4-BE49-F238E27FC236}">
                <a16:creationId xmlns:a16="http://schemas.microsoft.com/office/drawing/2014/main" id="{6A8AA917-5D1A-7C8C-EAEC-2ED757B28840}"/>
              </a:ext>
            </a:extLst>
          </p:cNvPr>
          <p:cNvSpPr>
            <a:spLocks noGrp="1"/>
          </p:cNvSpPr>
          <p:nvPr>
            <p:ph type="body" sz="quarter" idx="47" hasCustomPrompt="1"/>
          </p:nvPr>
        </p:nvSpPr>
        <p:spPr>
          <a:xfrm>
            <a:off x="693520" y="584350"/>
            <a:ext cx="1879200" cy="408125"/>
          </a:xfrm>
        </p:spPr>
        <p:txBody>
          <a:bodyPr>
            <a:noAutofit/>
          </a:bodyPr>
          <a:lstStyle>
            <a:lvl1pPr>
              <a:defRPr sz="1400"/>
            </a:lvl1pPr>
          </a:lstStyle>
          <a:p>
            <a:pPr lvl="0"/>
            <a:r>
              <a:rPr lang="en-GB" dirty="0"/>
              <a:t>Benefit title goes in here</a:t>
            </a:r>
          </a:p>
        </p:txBody>
      </p:sp>
      <p:sp>
        <p:nvSpPr>
          <p:cNvPr id="46" name="Text Placeholder 44">
            <a:extLst>
              <a:ext uri="{FF2B5EF4-FFF2-40B4-BE49-F238E27FC236}">
                <a16:creationId xmlns:a16="http://schemas.microsoft.com/office/drawing/2014/main" id="{F8429B3C-53F4-67A0-4B42-F4873F829EC6}"/>
              </a:ext>
            </a:extLst>
          </p:cNvPr>
          <p:cNvSpPr>
            <a:spLocks noGrp="1"/>
          </p:cNvSpPr>
          <p:nvPr>
            <p:ph type="body" sz="quarter" idx="48" hasCustomPrompt="1"/>
          </p:nvPr>
        </p:nvSpPr>
        <p:spPr>
          <a:xfrm>
            <a:off x="693520" y="1003449"/>
            <a:ext cx="1879200" cy="2063417"/>
          </a:xfrm>
        </p:spPr>
        <p:txBody>
          <a:bodyPr>
            <a:noAutofit/>
          </a:bodyPr>
          <a:lstStyle>
            <a:lvl1pPr>
              <a:defRPr sz="1000" b="0"/>
            </a:lvl1pPr>
          </a:lstStyle>
          <a:p>
            <a:pPr lvl="0"/>
            <a:r>
              <a:rPr lang="en-GB" dirty="0"/>
              <a:t>Benefit copy goes in here.</a:t>
            </a:r>
          </a:p>
        </p:txBody>
      </p:sp>
      <p:sp>
        <p:nvSpPr>
          <p:cNvPr id="51" name="Text Placeholder 44">
            <a:extLst>
              <a:ext uri="{FF2B5EF4-FFF2-40B4-BE49-F238E27FC236}">
                <a16:creationId xmlns:a16="http://schemas.microsoft.com/office/drawing/2014/main" id="{8341123C-AA18-2E4E-A393-EDD8580C778B}"/>
              </a:ext>
            </a:extLst>
          </p:cNvPr>
          <p:cNvSpPr>
            <a:spLocks noGrp="1"/>
          </p:cNvSpPr>
          <p:nvPr>
            <p:ph type="body" sz="quarter" idx="50" hasCustomPrompt="1"/>
          </p:nvPr>
        </p:nvSpPr>
        <p:spPr>
          <a:xfrm>
            <a:off x="4990129" y="583248"/>
            <a:ext cx="1879200" cy="408125"/>
          </a:xfrm>
        </p:spPr>
        <p:txBody>
          <a:bodyPr>
            <a:noAutofit/>
          </a:bodyPr>
          <a:lstStyle>
            <a:lvl1pPr>
              <a:defRPr sz="1400"/>
            </a:lvl1pPr>
          </a:lstStyle>
          <a:p>
            <a:pPr lvl="0"/>
            <a:r>
              <a:rPr lang="en-GB" dirty="0"/>
              <a:t>Benefit title goes in here</a:t>
            </a:r>
          </a:p>
        </p:txBody>
      </p:sp>
      <p:sp>
        <p:nvSpPr>
          <p:cNvPr id="52" name="Text Placeholder 44">
            <a:extLst>
              <a:ext uri="{FF2B5EF4-FFF2-40B4-BE49-F238E27FC236}">
                <a16:creationId xmlns:a16="http://schemas.microsoft.com/office/drawing/2014/main" id="{21EA5470-C86A-F6FA-9F47-6F638D6F1295}"/>
              </a:ext>
            </a:extLst>
          </p:cNvPr>
          <p:cNvSpPr>
            <a:spLocks noGrp="1"/>
          </p:cNvSpPr>
          <p:nvPr>
            <p:ph type="body" sz="quarter" idx="51" hasCustomPrompt="1"/>
          </p:nvPr>
        </p:nvSpPr>
        <p:spPr>
          <a:xfrm>
            <a:off x="4990129" y="1002347"/>
            <a:ext cx="1879200" cy="2063417"/>
          </a:xfrm>
        </p:spPr>
        <p:txBody>
          <a:bodyPr>
            <a:noAutofit/>
          </a:bodyPr>
          <a:lstStyle>
            <a:lvl1pPr>
              <a:defRPr sz="1000" b="0"/>
            </a:lvl1pPr>
          </a:lstStyle>
          <a:p>
            <a:pPr lvl="0"/>
            <a:r>
              <a:rPr lang="en-GB" dirty="0"/>
              <a:t>Benefit copy goes in here.</a:t>
            </a:r>
          </a:p>
        </p:txBody>
      </p:sp>
      <p:sp>
        <p:nvSpPr>
          <p:cNvPr id="54" name="Text Placeholder 44">
            <a:extLst>
              <a:ext uri="{FF2B5EF4-FFF2-40B4-BE49-F238E27FC236}">
                <a16:creationId xmlns:a16="http://schemas.microsoft.com/office/drawing/2014/main" id="{C064F35A-A6FD-3FC7-C365-CEC60ACE1CDE}"/>
              </a:ext>
            </a:extLst>
          </p:cNvPr>
          <p:cNvSpPr>
            <a:spLocks noGrp="1"/>
          </p:cNvSpPr>
          <p:nvPr>
            <p:ph type="body" sz="quarter" idx="53" hasCustomPrompt="1"/>
          </p:nvPr>
        </p:nvSpPr>
        <p:spPr>
          <a:xfrm>
            <a:off x="2841824" y="594222"/>
            <a:ext cx="1879200" cy="408125"/>
          </a:xfrm>
        </p:spPr>
        <p:txBody>
          <a:bodyPr>
            <a:noAutofit/>
          </a:bodyPr>
          <a:lstStyle>
            <a:lvl1pPr>
              <a:defRPr sz="1400"/>
            </a:lvl1pPr>
          </a:lstStyle>
          <a:p>
            <a:pPr lvl="0"/>
            <a:r>
              <a:rPr lang="en-GB" dirty="0"/>
              <a:t>Benefit title goes in here</a:t>
            </a:r>
          </a:p>
        </p:txBody>
      </p:sp>
      <p:sp>
        <p:nvSpPr>
          <p:cNvPr id="55" name="Text Placeholder 44">
            <a:extLst>
              <a:ext uri="{FF2B5EF4-FFF2-40B4-BE49-F238E27FC236}">
                <a16:creationId xmlns:a16="http://schemas.microsoft.com/office/drawing/2014/main" id="{C6A1112E-A61D-E4EC-FEC2-A037D4B91610}"/>
              </a:ext>
            </a:extLst>
          </p:cNvPr>
          <p:cNvSpPr>
            <a:spLocks noGrp="1"/>
          </p:cNvSpPr>
          <p:nvPr>
            <p:ph type="body" sz="quarter" idx="54" hasCustomPrompt="1"/>
          </p:nvPr>
        </p:nvSpPr>
        <p:spPr>
          <a:xfrm>
            <a:off x="2841824" y="1013321"/>
            <a:ext cx="1879200" cy="2063417"/>
          </a:xfrm>
        </p:spPr>
        <p:txBody>
          <a:bodyPr>
            <a:noAutofit/>
          </a:bodyPr>
          <a:lstStyle>
            <a:lvl1pPr>
              <a:defRPr sz="1000" b="0"/>
            </a:lvl1pPr>
          </a:lstStyle>
          <a:p>
            <a:pPr lvl="0"/>
            <a:r>
              <a:rPr lang="en-GB" dirty="0"/>
              <a:t>Benefit copy goes in here.</a:t>
            </a:r>
          </a:p>
        </p:txBody>
      </p:sp>
      <p:sp>
        <p:nvSpPr>
          <p:cNvPr id="63" name="Text Placeholder 44">
            <a:extLst>
              <a:ext uri="{FF2B5EF4-FFF2-40B4-BE49-F238E27FC236}">
                <a16:creationId xmlns:a16="http://schemas.microsoft.com/office/drawing/2014/main" id="{6457180C-324E-4918-EBB5-A11C198988AE}"/>
              </a:ext>
            </a:extLst>
          </p:cNvPr>
          <p:cNvSpPr>
            <a:spLocks noGrp="1"/>
          </p:cNvSpPr>
          <p:nvPr>
            <p:ph type="body" sz="quarter" idx="56" hasCustomPrompt="1"/>
          </p:nvPr>
        </p:nvSpPr>
        <p:spPr>
          <a:xfrm>
            <a:off x="1665410" y="3609640"/>
            <a:ext cx="1879200" cy="408125"/>
          </a:xfrm>
        </p:spPr>
        <p:txBody>
          <a:bodyPr>
            <a:noAutofit/>
          </a:bodyPr>
          <a:lstStyle>
            <a:lvl1pPr>
              <a:defRPr sz="1400"/>
            </a:lvl1pPr>
          </a:lstStyle>
          <a:p>
            <a:pPr lvl="0"/>
            <a:r>
              <a:rPr lang="en-GB" dirty="0"/>
              <a:t>Benefit title goes in here</a:t>
            </a:r>
          </a:p>
        </p:txBody>
      </p:sp>
      <p:sp>
        <p:nvSpPr>
          <p:cNvPr id="64" name="Text Placeholder 44">
            <a:extLst>
              <a:ext uri="{FF2B5EF4-FFF2-40B4-BE49-F238E27FC236}">
                <a16:creationId xmlns:a16="http://schemas.microsoft.com/office/drawing/2014/main" id="{AA19F9CF-0DB3-6621-CAE3-5E817324B977}"/>
              </a:ext>
            </a:extLst>
          </p:cNvPr>
          <p:cNvSpPr>
            <a:spLocks noGrp="1"/>
          </p:cNvSpPr>
          <p:nvPr>
            <p:ph type="body" sz="quarter" idx="57" hasCustomPrompt="1"/>
          </p:nvPr>
        </p:nvSpPr>
        <p:spPr>
          <a:xfrm>
            <a:off x="1665410" y="4028739"/>
            <a:ext cx="1879200" cy="2061467"/>
          </a:xfrm>
        </p:spPr>
        <p:txBody>
          <a:bodyPr>
            <a:noAutofit/>
          </a:bodyPr>
          <a:lstStyle>
            <a:lvl1pPr>
              <a:defRPr sz="1000" b="0"/>
            </a:lvl1pPr>
          </a:lstStyle>
          <a:p>
            <a:pPr lvl="0"/>
            <a:r>
              <a:rPr lang="en-GB" dirty="0"/>
              <a:t>Benefit copy goes in here.</a:t>
            </a:r>
          </a:p>
        </p:txBody>
      </p:sp>
      <p:sp>
        <p:nvSpPr>
          <p:cNvPr id="66" name="Text Placeholder 44">
            <a:extLst>
              <a:ext uri="{FF2B5EF4-FFF2-40B4-BE49-F238E27FC236}">
                <a16:creationId xmlns:a16="http://schemas.microsoft.com/office/drawing/2014/main" id="{938E8FAA-52FF-98F1-47C3-1EE2733E5846}"/>
              </a:ext>
            </a:extLst>
          </p:cNvPr>
          <p:cNvSpPr>
            <a:spLocks noGrp="1"/>
          </p:cNvSpPr>
          <p:nvPr>
            <p:ph type="body" sz="quarter" idx="59" hasCustomPrompt="1"/>
          </p:nvPr>
        </p:nvSpPr>
        <p:spPr>
          <a:xfrm>
            <a:off x="4018240" y="3609640"/>
            <a:ext cx="1879200" cy="408125"/>
          </a:xfrm>
        </p:spPr>
        <p:txBody>
          <a:bodyPr>
            <a:noAutofit/>
          </a:bodyPr>
          <a:lstStyle>
            <a:lvl1pPr>
              <a:defRPr sz="1400"/>
            </a:lvl1pPr>
          </a:lstStyle>
          <a:p>
            <a:pPr lvl="0"/>
            <a:r>
              <a:rPr lang="en-GB" dirty="0"/>
              <a:t>Benefit title goes in here</a:t>
            </a:r>
          </a:p>
        </p:txBody>
      </p:sp>
      <p:sp>
        <p:nvSpPr>
          <p:cNvPr id="67" name="Text Placeholder 44">
            <a:extLst>
              <a:ext uri="{FF2B5EF4-FFF2-40B4-BE49-F238E27FC236}">
                <a16:creationId xmlns:a16="http://schemas.microsoft.com/office/drawing/2014/main" id="{75BA241E-3724-DD26-249A-B5D28CA963F9}"/>
              </a:ext>
            </a:extLst>
          </p:cNvPr>
          <p:cNvSpPr>
            <a:spLocks noGrp="1"/>
          </p:cNvSpPr>
          <p:nvPr>
            <p:ph type="body" sz="quarter" idx="60" hasCustomPrompt="1"/>
          </p:nvPr>
        </p:nvSpPr>
        <p:spPr>
          <a:xfrm>
            <a:off x="4018240" y="4028739"/>
            <a:ext cx="1879200" cy="2061467"/>
          </a:xfrm>
        </p:spPr>
        <p:txBody>
          <a:bodyPr>
            <a:noAutofit/>
          </a:bodyPr>
          <a:lstStyle>
            <a:lvl1pPr>
              <a:defRPr sz="1000" b="0"/>
            </a:lvl1pPr>
          </a:lstStyle>
          <a:p>
            <a:pPr lvl="0"/>
            <a:r>
              <a:rPr lang="en-GB" dirty="0"/>
              <a:t>Benefit copy goes in here.</a:t>
            </a:r>
          </a:p>
        </p:txBody>
      </p:sp>
      <p:sp>
        <p:nvSpPr>
          <p:cNvPr id="3" name="TextBox 2">
            <a:extLst>
              <a:ext uri="{FF2B5EF4-FFF2-40B4-BE49-F238E27FC236}">
                <a16:creationId xmlns:a16="http://schemas.microsoft.com/office/drawing/2014/main" id="{FC61090E-0021-C247-8DB8-E73F992DD9AE}"/>
              </a:ext>
            </a:extLst>
          </p:cNvPr>
          <p:cNvSpPr txBox="1"/>
          <p:nvPr userDrawn="1"/>
        </p:nvSpPr>
        <p:spPr>
          <a:xfrm>
            <a:off x="628411" y="8091194"/>
            <a:ext cx="1028937" cy="400110"/>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PRODUCT</a:t>
            </a:r>
          </a:p>
          <a:p>
            <a:r>
              <a:rPr lang="en-US" sz="1000" b="1" dirty="0">
                <a:latin typeface="Arial" panose="020B0604020202020204" pitchFamily="34" charset="0"/>
                <a:cs typeface="Arial" panose="020B0604020202020204" pitchFamily="34" charset="0"/>
              </a:rPr>
              <a:t>RANGE</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41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les Sheet 1">
    <p:spTree>
      <p:nvGrpSpPr>
        <p:cNvPr id="1" name=""/>
        <p:cNvGrpSpPr/>
        <p:nvPr/>
      </p:nvGrpSpPr>
      <p:grpSpPr>
        <a:xfrm>
          <a:off x="0" y="0"/>
          <a:ext cx="0" cy="0"/>
          <a:chOff x="0" y="0"/>
          <a:chExt cx="0" cy="0"/>
        </a:xfrm>
      </p:grpSpPr>
      <p:sp>
        <p:nvSpPr>
          <p:cNvPr id="24" name="Text Placeholder 23"/>
          <p:cNvSpPr>
            <a:spLocks noGrp="1"/>
          </p:cNvSpPr>
          <p:nvPr>
            <p:ph type="body" sz="quarter" idx="10" hasCustomPrompt="1"/>
          </p:nvPr>
        </p:nvSpPr>
        <p:spPr>
          <a:xfrm>
            <a:off x="628031" y="581312"/>
            <a:ext cx="4491675" cy="263679"/>
          </a:xfrm>
        </p:spPr>
        <p:txBody>
          <a:bodyPr>
            <a:normAutofit/>
          </a:bodyPr>
          <a:lstStyle>
            <a:lvl1pPr marL="0" indent="0">
              <a:lnSpc>
                <a:spcPct val="90000"/>
              </a:lnSpc>
              <a:buNone/>
              <a:defRPr sz="16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latin typeface="Century Gothic" panose="020B0502020202020204" pitchFamily="34" charset="0"/>
                <a:cs typeface="DendaNewLight"/>
              </a:rPr>
              <a:t>TECHNICAL SPECIFICATIONS</a:t>
            </a:r>
          </a:p>
        </p:txBody>
      </p:sp>
      <p:pic>
        <p:nvPicPr>
          <p:cNvPr id="2" name="Graphic 1">
            <a:extLst>
              <a:ext uri="{FF2B5EF4-FFF2-40B4-BE49-F238E27FC236}">
                <a16:creationId xmlns:a16="http://schemas.microsoft.com/office/drawing/2014/main" id="{CD3E3D60-9581-9300-0B4B-E85756292D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691" y="10071525"/>
            <a:ext cx="1260000" cy="262615"/>
          </a:xfrm>
          <a:prstGeom prst="rect">
            <a:avLst/>
          </a:prstGeom>
        </p:spPr>
      </p:pic>
      <p:pic>
        <p:nvPicPr>
          <p:cNvPr id="4" name="Graphic 3">
            <a:extLst>
              <a:ext uri="{FF2B5EF4-FFF2-40B4-BE49-F238E27FC236}">
                <a16:creationId xmlns:a16="http://schemas.microsoft.com/office/drawing/2014/main" id="{71C88F01-024E-CDFD-735D-BB3127538960}"/>
              </a:ext>
            </a:extLst>
          </p:cNvPr>
          <p:cNvPicPr preferRelativeResize="0">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500000">
            <a:off x="591861" y="727384"/>
            <a:ext cx="273600" cy="21600"/>
          </a:xfrm>
          <a:prstGeom prst="rect">
            <a:avLst/>
          </a:prstGeom>
        </p:spPr>
      </p:pic>
      <p:sp>
        <p:nvSpPr>
          <p:cNvPr id="7" name="Picture Placeholder 6">
            <a:extLst>
              <a:ext uri="{FF2B5EF4-FFF2-40B4-BE49-F238E27FC236}">
                <a16:creationId xmlns:a16="http://schemas.microsoft.com/office/drawing/2014/main" id="{F90AD90E-3FB1-2460-622A-8B30F36C861F}"/>
              </a:ext>
            </a:extLst>
          </p:cNvPr>
          <p:cNvSpPr>
            <a:spLocks noGrp="1"/>
          </p:cNvSpPr>
          <p:nvPr>
            <p:ph type="pic" sz="quarter" idx="20"/>
          </p:nvPr>
        </p:nvSpPr>
        <p:spPr>
          <a:xfrm>
            <a:off x="5119688" y="581025"/>
            <a:ext cx="1708150" cy="527050"/>
          </a:xfrm>
        </p:spPr>
        <p:txBody>
          <a:bodyPr/>
          <a:lstStyle/>
          <a:p>
            <a:endParaRPr lang="en-US" dirty="0"/>
          </a:p>
        </p:txBody>
      </p:sp>
    </p:spTree>
    <p:extLst>
      <p:ext uri="{BB962C8B-B14F-4D97-AF65-F5344CB8AC3E}">
        <p14:creationId xmlns:p14="http://schemas.microsoft.com/office/powerpoint/2010/main" val="4026756402"/>
      </p:ext>
    </p:extLst>
  </p:cSld>
  <p:clrMapOvr>
    <a:masterClrMapping/>
  </p:clrMapOvr>
  <p:extLst>
    <p:ext uri="{DCECCB84-F9BA-43D5-87BE-67443E8EF086}">
      <p15:sldGuideLst xmlns:p15="http://schemas.microsoft.com/office/powerpoint/2012/main">
        <p15:guide id="1" orient="horz" pos="3366">
          <p15:clr>
            <a:srgbClr val="FBAE40"/>
          </p15:clr>
        </p15:guide>
        <p15:guide id="2" pos="23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ales Sheet 1">
    <p:spTree>
      <p:nvGrpSpPr>
        <p:cNvPr id="1" name=""/>
        <p:cNvGrpSpPr/>
        <p:nvPr/>
      </p:nvGrpSpPr>
      <p:grpSpPr>
        <a:xfrm>
          <a:off x="0" y="0"/>
          <a:ext cx="0" cy="0"/>
          <a:chOff x="0" y="0"/>
          <a:chExt cx="0" cy="0"/>
        </a:xfrm>
      </p:grpSpPr>
      <p:sp>
        <p:nvSpPr>
          <p:cNvPr id="24" name="Text Placeholder 23"/>
          <p:cNvSpPr>
            <a:spLocks noGrp="1"/>
          </p:cNvSpPr>
          <p:nvPr>
            <p:ph type="body" sz="quarter" idx="10" hasCustomPrompt="1"/>
          </p:nvPr>
        </p:nvSpPr>
        <p:spPr>
          <a:xfrm>
            <a:off x="628031" y="581312"/>
            <a:ext cx="4491675" cy="263679"/>
          </a:xfrm>
        </p:spPr>
        <p:txBody>
          <a:bodyPr>
            <a:normAutofit/>
          </a:bodyPr>
          <a:lstStyle>
            <a:lvl1pPr marL="0" indent="0">
              <a:lnSpc>
                <a:spcPct val="90000"/>
              </a:lnSpc>
              <a:buNone/>
              <a:defRPr sz="16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latin typeface="Century Gothic" panose="020B0502020202020204" pitchFamily="34" charset="0"/>
                <a:cs typeface="DendaNewLight"/>
              </a:rPr>
              <a:t>TECHNICAL SPECIFICATIONS</a:t>
            </a:r>
          </a:p>
        </p:txBody>
      </p:sp>
      <p:pic>
        <p:nvPicPr>
          <p:cNvPr id="2" name="Graphic 1">
            <a:extLst>
              <a:ext uri="{FF2B5EF4-FFF2-40B4-BE49-F238E27FC236}">
                <a16:creationId xmlns:a16="http://schemas.microsoft.com/office/drawing/2014/main" id="{CD3E3D60-9581-9300-0B4B-E85756292D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691" y="10071525"/>
            <a:ext cx="1260000" cy="262615"/>
          </a:xfrm>
          <a:prstGeom prst="rect">
            <a:avLst/>
          </a:prstGeom>
        </p:spPr>
      </p:pic>
      <p:pic>
        <p:nvPicPr>
          <p:cNvPr id="4" name="Graphic 3">
            <a:extLst>
              <a:ext uri="{FF2B5EF4-FFF2-40B4-BE49-F238E27FC236}">
                <a16:creationId xmlns:a16="http://schemas.microsoft.com/office/drawing/2014/main" id="{71C88F01-024E-CDFD-735D-BB3127538960}"/>
              </a:ext>
            </a:extLst>
          </p:cNvPr>
          <p:cNvPicPr preferRelativeResize="0">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500000">
            <a:off x="591861" y="727384"/>
            <a:ext cx="273600" cy="21600"/>
          </a:xfrm>
          <a:prstGeom prst="rect">
            <a:avLst/>
          </a:prstGeom>
        </p:spPr>
      </p:pic>
      <p:sp>
        <p:nvSpPr>
          <p:cNvPr id="5" name="Text Placeholder 4">
            <a:extLst>
              <a:ext uri="{FF2B5EF4-FFF2-40B4-BE49-F238E27FC236}">
                <a16:creationId xmlns:a16="http://schemas.microsoft.com/office/drawing/2014/main" id="{30DB02F3-B0BB-5CC2-1EDB-5179DD4B6530}"/>
              </a:ext>
            </a:extLst>
          </p:cNvPr>
          <p:cNvSpPr txBox="1">
            <a:spLocks/>
          </p:cNvSpPr>
          <p:nvPr userDrawn="1"/>
        </p:nvSpPr>
        <p:spPr>
          <a:xfrm>
            <a:off x="5929388" y="9574256"/>
            <a:ext cx="1221260" cy="828289"/>
          </a:xfrm>
          <a:prstGeom prst="rect">
            <a:avLst/>
          </a:prstGeom>
        </p:spPr>
        <p:txBody>
          <a:bodyPr vert="horz" lIns="0" tIns="0" rIns="0" bIns="0" rtlCol="0">
            <a:noAutofit/>
          </a:bodyPr>
          <a:lstStyle>
            <a:lvl1pPr marL="0" indent="0" algn="r" defTabSz="521437" rtl="0" eaLnBrk="1" latinLnBrk="0" hangingPunct="1">
              <a:spcBef>
                <a:spcPct val="20000"/>
              </a:spcBef>
              <a:buFont typeface="Arial"/>
              <a:buNone/>
              <a:defRPr sz="700" b="0" i="0" kern="1200">
                <a:solidFill>
                  <a:schemeClr val="tx1"/>
                </a:solidFill>
                <a:latin typeface="Century Gothic" panose="020B0502020202020204" pitchFamily="34" charset="0"/>
                <a:ea typeface="+mn-ea"/>
                <a:cs typeface="Century Gothic" panose="020B0502020202020204" pitchFamily="34" charset="0"/>
              </a:defRPr>
            </a:lvl1pPr>
            <a:lvl2pPr marL="847334" indent="-32589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2pPr>
            <a:lvl3pPr marL="1303592" indent="-26071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3pPr>
            <a:lvl4pPr marL="1825028" indent="-26071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4pPr>
            <a:lvl5pPr marL="2346465" indent="-26071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Canon Inc.</a:t>
            </a:r>
          </a:p>
          <a:p>
            <a:r>
              <a:rPr lang="en-GB" dirty="0">
                <a:latin typeface="Arial" panose="020B0604020202020204" pitchFamily="34" charset="0"/>
                <a:cs typeface="Arial" panose="020B0604020202020204" pitchFamily="34" charset="0"/>
              </a:rPr>
              <a:t>canon.com</a:t>
            </a:r>
          </a:p>
          <a:p>
            <a:r>
              <a:rPr lang="en-GB" dirty="0">
                <a:latin typeface="Arial" panose="020B0604020202020204" pitchFamily="34" charset="0"/>
                <a:cs typeface="Arial" panose="020B0604020202020204" pitchFamily="34" charset="0"/>
              </a:rPr>
              <a:t>Canon Europe</a:t>
            </a:r>
          </a:p>
          <a:p>
            <a:r>
              <a:rPr lang="en-GB" dirty="0">
                <a:latin typeface="Arial" panose="020B0604020202020204" pitchFamily="34" charset="0"/>
                <a:cs typeface="Arial" panose="020B0604020202020204" pitchFamily="34" charset="0"/>
              </a:rPr>
              <a:t>canon-europe.com</a:t>
            </a:r>
          </a:p>
          <a:p>
            <a:r>
              <a:rPr lang="en-GB" dirty="0">
                <a:latin typeface="Arial" panose="020B0604020202020204" pitchFamily="34" charset="0"/>
                <a:cs typeface="Arial" panose="020B0604020202020204" pitchFamily="34" charset="0"/>
              </a:rPr>
              <a:t>English edition</a:t>
            </a:r>
          </a:p>
          <a:p>
            <a:r>
              <a:rPr lang="en-GB" dirty="0">
                <a:latin typeface="Arial" panose="020B0604020202020204" pitchFamily="34" charset="0"/>
                <a:cs typeface="Arial" panose="020B0604020202020204" pitchFamily="34" charset="0"/>
              </a:rPr>
              <a:t>Canon Europa NV 2024</a:t>
            </a:r>
          </a:p>
        </p:txBody>
      </p:sp>
      <p:sp>
        <p:nvSpPr>
          <p:cNvPr id="6" name="Picture Placeholder 6">
            <a:extLst>
              <a:ext uri="{FF2B5EF4-FFF2-40B4-BE49-F238E27FC236}">
                <a16:creationId xmlns:a16="http://schemas.microsoft.com/office/drawing/2014/main" id="{95051015-1E8D-9A38-908A-FCAC5C9416E2}"/>
              </a:ext>
            </a:extLst>
          </p:cNvPr>
          <p:cNvSpPr>
            <a:spLocks noGrp="1"/>
          </p:cNvSpPr>
          <p:nvPr>
            <p:ph type="pic" sz="quarter" idx="20"/>
          </p:nvPr>
        </p:nvSpPr>
        <p:spPr>
          <a:xfrm>
            <a:off x="5119688" y="593725"/>
            <a:ext cx="1708150" cy="527050"/>
          </a:xfrm>
        </p:spPr>
        <p:txBody>
          <a:bodyPr/>
          <a:lstStyle/>
          <a:p>
            <a:endParaRPr lang="en-US" dirty="0"/>
          </a:p>
        </p:txBody>
      </p:sp>
    </p:spTree>
    <p:extLst>
      <p:ext uri="{BB962C8B-B14F-4D97-AF65-F5344CB8AC3E}">
        <p14:creationId xmlns:p14="http://schemas.microsoft.com/office/powerpoint/2010/main" val="4026243186"/>
      </p:ext>
    </p:extLst>
  </p:cSld>
  <p:clrMapOvr>
    <a:masterClrMapping/>
  </p:clrMapOvr>
  <p:extLst>
    <p:ext uri="{DCECCB84-F9BA-43D5-87BE-67443E8EF086}">
      <p15:sldGuideLst xmlns:p15="http://schemas.microsoft.com/office/powerpoint/2012/main">
        <p15:guide id="1" orient="horz" pos="3366">
          <p15:clr>
            <a:srgbClr val="FBAE40"/>
          </p15:clr>
        </p15:guide>
        <p15:guide id="2" pos="23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les Sheet 2">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28031" y="1344613"/>
            <a:ext cx="3656013" cy="1694422"/>
          </a:xfrm>
        </p:spPr>
        <p:txBody>
          <a:bodyPr>
            <a:no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200" b="0" i="0">
                <a:latin typeface="Arial" panose="020B0604020202020204" pitchFamily="34" charset="0"/>
                <a:cs typeface="Arial" panose="020B0604020202020204" pitchFamily="34" charset="0"/>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lang="en-GB" dirty="0"/>
              <a:t>Body copy Body copy Body copy Body </a:t>
            </a:r>
            <a:r>
              <a:rPr lang="en-GB" dirty="0" err="1"/>
              <a:t>copyBody</a:t>
            </a:r>
            <a:r>
              <a:rPr lang="en-GB" dirty="0"/>
              <a:t> copy Body copy Body copy Body copy Body copy</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lang="en-GB" dirty="0"/>
              <a:t>Body copy Body copy Body copy Body copy Body copy Body copy Body copy Body copy Body copy</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lang="en-GB" dirty="0"/>
              <a:t>Body copy Body copy Body copy Body copy Body copy Body copy Body copy.</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lvl="0"/>
            <a:endParaRPr lang="en-GB" dirty="0"/>
          </a:p>
        </p:txBody>
      </p:sp>
      <p:sp>
        <p:nvSpPr>
          <p:cNvPr id="13" name="Text Placeholder 23"/>
          <p:cNvSpPr>
            <a:spLocks noGrp="1"/>
          </p:cNvSpPr>
          <p:nvPr>
            <p:ph type="body" sz="quarter" idx="10" hasCustomPrompt="1"/>
          </p:nvPr>
        </p:nvSpPr>
        <p:spPr>
          <a:xfrm>
            <a:off x="591035" y="581312"/>
            <a:ext cx="4491675" cy="250538"/>
          </a:xfrm>
        </p:spPr>
        <p:txBody>
          <a:bodyPr>
            <a:normAutofit/>
          </a:bodyPr>
          <a:lstStyle>
            <a:lvl1pPr marL="0" marR="0" indent="0" algn="l" defTabSz="521437" rtl="0" eaLnBrk="1" fontAlgn="auto" latinLnBrk="0" hangingPunct="1">
              <a:lnSpc>
                <a:spcPct val="90000"/>
              </a:lnSpc>
              <a:spcBef>
                <a:spcPct val="20000"/>
              </a:spcBef>
              <a:spcAft>
                <a:spcPts val="0"/>
              </a:spcAft>
              <a:buClrTx/>
              <a:buSzTx/>
              <a:buFont typeface="Arial"/>
              <a:buNone/>
              <a:tabLst/>
              <a:defRPr sz="15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521437" rtl="0" eaLnBrk="1" fontAlgn="auto" latinLnBrk="0" hangingPunct="1">
              <a:lnSpc>
                <a:spcPct val="90000"/>
              </a:lnSpc>
              <a:spcBef>
                <a:spcPct val="20000"/>
              </a:spcBef>
              <a:spcAft>
                <a:spcPts val="0"/>
              </a:spcAft>
              <a:buClrTx/>
              <a:buSzTx/>
              <a:buFont typeface="Arial"/>
              <a:buNone/>
              <a:tabLst/>
              <a:defRPr/>
            </a:pPr>
            <a:r>
              <a:rPr lang="en-GB" dirty="0"/>
              <a:t>HEADER B</a:t>
            </a:r>
          </a:p>
        </p:txBody>
      </p:sp>
      <p:sp>
        <p:nvSpPr>
          <p:cNvPr id="17" name="Picture Placeholder 15"/>
          <p:cNvSpPr>
            <a:spLocks noGrp="1"/>
          </p:cNvSpPr>
          <p:nvPr>
            <p:ph type="pic" sz="quarter" idx="24" hasCustomPrompt="1"/>
          </p:nvPr>
        </p:nvSpPr>
        <p:spPr>
          <a:xfrm>
            <a:off x="5247438" y="1403174"/>
            <a:ext cx="1580400" cy="1580400"/>
          </a:xfrm>
        </p:spPr>
        <p:txBody>
          <a:bodyPr>
            <a:normAutofit/>
          </a:bodyPr>
          <a:lstStyle>
            <a:lvl1pPr algn="ctr">
              <a:defRPr sz="1800" baseline="0">
                <a:latin typeface="Arial" panose="020B0604020202020204" pitchFamily="34" charset="0"/>
                <a:cs typeface="Arial" panose="020B0604020202020204" pitchFamily="34" charset="0"/>
              </a:defRPr>
            </a:lvl1pPr>
          </a:lstStyle>
          <a:p>
            <a:pPr marL="391077" marR="0" lvl="0" indent="-391077" algn="l" defTabSz="521437" rtl="0" eaLnBrk="1" fontAlgn="auto" latinLnBrk="0" hangingPunct="1">
              <a:lnSpc>
                <a:spcPct val="100000"/>
              </a:lnSpc>
              <a:spcBef>
                <a:spcPct val="20000"/>
              </a:spcBef>
              <a:spcAft>
                <a:spcPts val="0"/>
              </a:spcAft>
              <a:buClrTx/>
              <a:buSzTx/>
              <a:buFont typeface="Arial"/>
              <a:buNone/>
              <a:tabLst/>
              <a:defRPr/>
            </a:pPr>
            <a:r>
              <a:rPr lang="en-US" dirty="0"/>
              <a:t>Hero </a:t>
            </a:r>
            <a:r>
              <a:rPr lang="en-US" dirty="0" err="1"/>
              <a:t>packshot</a:t>
            </a:r>
            <a:endParaRPr lang="en-US" dirty="0"/>
          </a:p>
        </p:txBody>
      </p:sp>
      <p:pic>
        <p:nvPicPr>
          <p:cNvPr id="5" name="Graphic 4">
            <a:extLst>
              <a:ext uri="{FF2B5EF4-FFF2-40B4-BE49-F238E27FC236}">
                <a16:creationId xmlns:a16="http://schemas.microsoft.com/office/drawing/2014/main" id="{A083CE46-5BA2-E354-ADC9-3BF960550B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691" y="10071525"/>
            <a:ext cx="1260000" cy="262615"/>
          </a:xfrm>
          <a:prstGeom prst="rect">
            <a:avLst/>
          </a:prstGeom>
        </p:spPr>
      </p:pic>
      <p:sp>
        <p:nvSpPr>
          <p:cNvPr id="8" name="Text Placeholder 23">
            <a:extLst>
              <a:ext uri="{FF2B5EF4-FFF2-40B4-BE49-F238E27FC236}">
                <a16:creationId xmlns:a16="http://schemas.microsoft.com/office/drawing/2014/main" id="{593A2C6A-5E41-F4AA-3479-BC0F5A67320B}"/>
              </a:ext>
            </a:extLst>
          </p:cNvPr>
          <p:cNvSpPr>
            <a:spLocks noGrp="1"/>
          </p:cNvSpPr>
          <p:nvPr>
            <p:ph type="body" sz="quarter" idx="25" hasCustomPrompt="1"/>
          </p:nvPr>
        </p:nvSpPr>
        <p:spPr>
          <a:xfrm>
            <a:off x="654535" y="798116"/>
            <a:ext cx="4428175" cy="250538"/>
          </a:xfrm>
        </p:spPr>
        <p:txBody>
          <a:bodyPr>
            <a:noAutofit/>
          </a:bodyPr>
          <a:lstStyle>
            <a:lvl1pPr marL="0" marR="0" indent="0" algn="l" defTabSz="521437" rtl="0" eaLnBrk="1" fontAlgn="auto" latinLnBrk="0" hangingPunct="1">
              <a:lnSpc>
                <a:spcPct val="90000"/>
              </a:lnSpc>
              <a:spcBef>
                <a:spcPct val="20000"/>
              </a:spcBef>
              <a:spcAft>
                <a:spcPts val="0"/>
              </a:spcAft>
              <a:buClrTx/>
              <a:buSzTx/>
              <a:buFont typeface="Arial"/>
              <a:buNone/>
              <a:tabLst/>
              <a:defRPr sz="15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521437" rtl="0" eaLnBrk="1" fontAlgn="auto" latinLnBrk="0" hangingPunct="1">
              <a:lnSpc>
                <a:spcPct val="90000"/>
              </a:lnSpc>
              <a:spcBef>
                <a:spcPct val="20000"/>
              </a:spcBef>
              <a:spcAft>
                <a:spcPts val="0"/>
              </a:spcAft>
              <a:buClrTx/>
              <a:buSzTx/>
              <a:buFont typeface="Arial"/>
              <a:buNone/>
              <a:tabLst/>
              <a:defRPr/>
            </a:pPr>
            <a:r>
              <a:rPr lang="en-GB" dirty="0"/>
              <a:t>MAXIMUM TWO LINES</a:t>
            </a:r>
          </a:p>
        </p:txBody>
      </p:sp>
      <p:sp>
        <p:nvSpPr>
          <p:cNvPr id="2" name="Parallelogram 1">
            <a:extLst>
              <a:ext uri="{FF2B5EF4-FFF2-40B4-BE49-F238E27FC236}">
                <a16:creationId xmlns:a16="http://schemas.microsoft.com/office/drawing/2014/main" id="{5B7A997C-9482-DAB3-5BBD-DDAE81CC6071}"/>
              </a:ext>
            </a:extLst>
          </p:cNvPr>
          <p:cNvSpPr/>
          <p:nvPr userDrawn="1"/>
        </p:nvSpPr>
        <p:spPr>
          <a:xfrm flipH="1">
            <a:off x="397356" y="3257267"/>
            <a:ext cx="4327043" cy="454822"/>
          </a:xfrm>
          <a:prstGeom prst="parallelogram">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B87F63FD-D7E0-DDC7-4C10-F2E070F5153C}"/>
              </a:ext>
            </a:extLst>
          </p:cNvPr>
          <p:cNvSpPr>
            <a:spLocks noGrp="1"/>
          </p:cNvSpPr>
          <p:nvPr>
            <p:ph type="body" sz="quarter" idx="26" hasCustomPrompt="1"/>
          </p:nvPr>
        </p:nvSpPr>
        <p:spPr>
          <a:xfrm>
            <a:off x="628650" y="3257550"/>
            <a:ext cx="3879850" cy="454025"/>
          </a:xfrm>
        </p:spPr>
        <p:txBody>
          <a:bodyPr anchor="ctr">
            <a:normAutofit/>
          </a:bodyPr>
          <a:lstStyle>
            <a:lvl1pPr>
              <a:defRPr sz="1300">
                <a:solidFill>
                  <a:schemeClr val="bg1"/>
                </a:solidFill>
              </a:defRPr>
            </a:lvl1pPr>
          </a:lstStyle>
          <a:p>
            <a:pPr lvl="0"/>
            <a:r>
              <a:rPr lang="en-GB" dirty="0" err="1"/>
              <a:t>Wayfinder</a:t>
            </a:r>
            <a:r>
              <a:rPr lang="en-GB" dirty="0"/>
              <a:t> title</a:t>
            </a:r>
            <a:endParaRPr lang="en-US" dirty="0"/>
          </a:p>
        </p:txBody>
      </p:sp>
      <p:sp>
        <p:nvSpPr>
          <p:cNvPr id="9" name="Picture Placeholder 6">
            <a:extLst>
              <a:ext uri="{FF2B5EF4-FFF2-40B4-BE49-F238E27FC236}">
                <a16:creationId xmlns:a16="http://schemas.microsoft.com/office/drawing/2014/main" id="{E9319B99-2FF4-A21F-A613-6C590D03EE3D}"/>
              </a:ext>
            </a:extLst>
          </p:cNvPr>
          <p:cNvSpPr>
            <a:spLocks noGrp="1"/>
          </p:cNvSpPr>
          <p:nvPr>
            <p:ph type="pic" sz="quarter" idx="20"/>
          </p:nvPr>
        </p:nvSpPr>
        <p:spPr>
          <a:xfrm>
            <a:off x="5119688" y="599331"/>
            <a:ext cx="1708150" cy="527050"/>
          </a:xfrm>
        </p:spPr>
        <p:txBody>
          <a:bodyPr/>
          <a:lstStyle/>
          <a:p>
            <a:endParaRPr lang="en-US" dirty="0"/>
          </a:p>
        </p:txBody>
      </p:sp>
      <p:pic>
        <p:nvPicPr>
          <p:cNvPr id="7" name="Graphic 6">
            <a:extLst>
              <a:ext uri="{FF2B5EF4-FFF2-40B4-BE49-F238E27FC236}">
                <a16:creationId xmlns:a16="http://schemas.microsoft.com/office/drawing/2014/main" id="{3EE2EDF6-0556-DBDC-F52B-A16F20AC49F8}"/>
              </a:ext>
            </a:extLst>
          </p:cNvPr>
          <p:cNvPicPr preferRelativeResize="0">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500000">
            <a:off x="432625" y="824473"/>
            <a:ext cx="514800" cy="21600"/>
          </a:xfrm>
          <a:prstGeom prst="rect">
            <a:avLst/>
          </a:prstGeom>
        </p:spPr>
      </p:pic>
    </p:spTree>
    <p:extLst>
      <p:ext uri="{BB962C8B-B14F-4D97-AF65-F5344CB8AC3E}">
        <p14:creationId xmlns:p14="http://schemas.microsoft.com/office/powerpoint/2010/main" val="422741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les Sheet 2">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28031" y="1344613"/>
            <a:ext cx="3656013" cy="1694422"/>
          </a:xfrm>
        </p:spPr>
        <p:txBody>
          <a:bodyPr>
            <a:no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200" b="0" i="0">
                <a:latin typeface="Arial" panose="020B0604020202020204" pitchFamily="34" charset="0"/>
                <a:cs typeface="Arial" panose="020B0604020202020204" pitchFamily="34" charset="0"/>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lang="en-GB" dirty="0"/>
              <a:t>Body copy Body copy Body copy Body </a:t>
            </a:r>
            <a:r>
              <a:rPr lang="en-GB" dirty="0" err="1"/>
              <a:t>copyBody</a:t>
            </a:r>
            <a:r>
              <a:rPr lang="en-GB" dirty="0"/>
              <a:t> copy Body copy Body copy Body copy Body copy</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lang="en-GB" dirty="0"/>
              <a:t>Body copy Body copy Body copy Body copy Body copy Body copy Body copy Body copy Body copy</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lang="en-GB" dirty="0"/>
              <a:t>Body copy Body copy Body copy Body copy Body copy Body copy Body copy.</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lang="en-GB" dirty="0"/>
          </a:p>
          <a:p>
            <a:pPr lvl="0"/>
            <a:endParaRPr lang="en-GB" dirty="0"/>
          </a:p>
        </p:txBody>
      </p:sp>
      <p:sp>
        <p:nvSpPr>
          <p:cNvPr id="17" name="Picture Placeholder 15"/>
          <p:cNvSpPr>
            <a:spLocks noGrp="1"/>
          </p:cNvSpPr>
          <p:nvPr>
            <p:ph type="pic" sz="quarter" idx="24" hasCustomPrompt="1"/>
          </p:nvPr>
        </p:nvSpPr>
        <p:spPr>
          <a:xfrm>
            <a:off x="5247438" y="1403174"/>
            <a:ext cx="1580400" cy="1577300"/>
          </a:xfrm>
        </p:spPr>
        <p:txBody>
          <a:bodyPr>
            <a:normAutofit/>
          </a:bodyPr>
          <a:lstStyle>
            <a:lvl1pPr algn="ctr">
              <a:defRPr sz="1800" baseline="0">
                <a:latin typeface="Arial" panose="020B0604020202020204" pitchFamily="34" charset="0"/>
                <a:cs typeface="Arial" panose="020B0604020202020204" pitchFamily="34" charset="0"/>
              </a:defRPr>
            </a:lvl1pPr>
          </a:lstStyle>
          <a:p>
            <a:pPr marL="391077" marR="0" lvl="0" indent="-391077" algn="l" defTabSz="521437" rtl="0" eaLnBrk="1" fontAlgn="auto" latinLnBrk="0" hangingPunct="1">
              <a:lnSpc>
                <a:spcPct val="100000"/>
              </a:lnSpc>
              <a:spcBef>
                <a:spcPct val="20000"/>
              </a:spcBef>
              <a:spcAft>
                <a:spcPts val="0"/>
              </a:spcAft>
              <a:buClrTx/>
              <a:buSzTx/>
              <a:buFont typeface="Arial"/>
              <a:buNone/>
              <a:tabLst/>
              <a:defRPr/>
            </a:pPr>
            <a:r>
              <a:rPr lang="en-US" dirty="0"/>
              <a:t>Hero </a:t>
            </a:r>
            <a:r>
              <a:rPr lang="en-US" dirty="0" err="1"/>
              <a:t>packshot</a:t>
            </a:r>
            <a:endParaRPr lang="en-US" dirty="0"/>
          </a:p>
        </p:txBody>
      </p:sp>
      <p:pic>
        <p:nvPicPr>
          <p:cNvPr id="5" name="Graphic 4">
            <a:extLst>
              <a:ext uri="{FF2B5EF4-FFF2-40B4-BE49-F238E27FC236}">
                <a16:creationId xmlns:a16="http://schemas.microsoft.com/office/drawing/2014/main" id="{A083CE46-5BA2-E354-ADC9-3BF960550B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691" y="10071525"/>
            <a:ext cx="1260000" cy="262615"/>
          </a:xfrm>
          <a:prstGeom prst="rect">
            <a:avLst/>
          </a:prstGeom>
        </p:spPr>
      </p:pic>
      <p:sp>
        <p:nvSpPr>
          <p:cNvPr id="2" name="Parallelogram 1">
            <a:extLst>
              <a:ext uri="{FF2B5EF4-FFF2-40B4-BE49-F238E27FC236}">
                <a16:creationId xmlns:a16="http://schemas.microsoft.com/office/drawing/2014/main" id="{5B7A997C-9482-DAB3-5BBD-DDAE81CC6071}"/>
              </a:ext>
            </a:extLst>
          </p:cNvPr>
          <p:cNvSpPr/>
          <p:nvPr userDrawn="1"/>
        </p:nvSpPr>
        <p:spPr>
          <a:xfrm flipH="1">
            <a:off x="397356" y="3257267"/>
            <a:ext cx="4327043" cy="454822"/>
          </a:xfrm>
          <a:prstGeom prst="parallelogram">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B87F63FD-D7E0-DDC7-4C10-F2E070F5153C}"/>
              </a:ext>
            </a:extLst>
          </p:cNvPr>
          <p:cNvSpPr>
            <a:spLocks noGrp="1"/>
          </p:cNvSpPr>
          <p:nvPr>
            <p:ph type="body" sz="quarter" idx="26" hasCustomPrompt="1"/>
          </p:nvPr>
        </p:nvSpPr>
        <p:spPr>
          <a:xfrm>
            <a:off x="628650" y="3257550"/>
            <a:ext cx="3879850" cy="454025"/>
          </a:xfrm>
        </p:spPr>
        <p:txBody>
          <a:bodyPr anchor="ctr">
            <a:normAutofit/>
          </a:bodyPr>
          <a:lstStyle>
            <a:lvl1pPr>
              <a:defRPr sz="1300">
                <a:solidFill>
                  <a:schemeClr val="bg1"/>
                </a:solidFill>
              </a:defRPr>
            </a:lvl1pPr>
          </a:lstStyle>
          <a:p>
            <a:pPr lvl="0"/>
            <a:r>
              <a:rPr lang="en-GB" dirty="0" err="1"/>
              <a:t>Wayfinder</a:t>
            </a:r>
            <a:r>
              <a:rPr lang="en-GB" dirty="0"/>
              <a:t> title</a:t>
            </a:r>
            <a:endParaRPr lang="en-US" dirty="0"/>
          </a:p>
        </p:txBody>
      </p:sp>
      <p:sp>
        <p:nvSpPr>
          <p:cNvPr id="9" name="Picture Placeholder 6">
            <a:extLst>
              <a:ext uri="{FF2B5EF4-FFF2-40B4-BE49-F238E27FC236}">
                <a16:creationId xmlns:a16="http://schemas.microsoft.com/office/drawing/2014/main" id="{E9319B99-2FF4-A21F-A613-6C590D03EE3D}"/>
              </a:ext>
            </a:extLst>
          </p:cNvPr>
          <p:cNvSpPr>
            <a:spLocks noGrp="1"/>
          </p:cNvSpPr>
          <p:nvPr>
            <p:ph type="pic" sz="quarter" idx="20"/>
          </p:nvPr>
        </p:nvSpPr>
        <p:spPr>
          <a:xfrm>
            <a:off x="5119688" y="599331"/>
            <a:ext cx="1708150" cy="527050"/>
          </a:xfrm>
        </p:spPr>
        <p:txBody>
          <a:bodyPr/>
          <a:lstStyle/>
          <a:p>
            <a:endParaRPr lang="en-US" dirty="0"/>
          </a:p>
        </p:txBody>
      </p:sp>
      <p:sp>
        <p:nvSpPr>
          <p:cNvPr id="18" name="Picture Placeholder 17">
            <a:extLst>
              <a:ext uri="{FF2B5EF4-FFF2-40B4-BE49-F238E27FC236}">
                <a16:creationId xmlns:a16="http://schemas.microsoft.com/office/drawing/2014/main" id="{15894340-5C7E-E0D0-B941-6C90CF7813DD}"/>
              </a:ext>
            </a:extLst>
          </p:cNvPr>
          <p:cNvSpPr>
            <a:spLocks noGrp="1"/>
          </p:cNvSpPr>
          <p:nvPr>
            <p:ph type="pic" sz="quarter" idx="27"/>
          </p:nvPr>
        </p:nvSpPr>
        <p:spPr>
          <a:xfrm>
            <a:off x="396876" y="7207250"/>
            <a:ext cx="3207386" cy="2135547"/>
          </a:xfrm>
        </p:spPr>
        <p:txBody>
          <a:bodyPr/>
          <a:lstStyle/>
          <a:p>
            <a:endParaRPr lang="en-US"/>
          </a:p>
        </p:txBody>
      </p:sp>
      <p:sp>
        <p:nvSpPr>
          <p:cNvPr id="19" name="Picture Placeholder 17">
            <a:extLst>
              <a:ext uri="{FF2B5EF4-FFF2-40B4-BE49-F238E27FC236}">
                <a16:creationId xmlns:a16="http://schemas.microsoft.com/office/drawing/2014/main" id="{AACEC538-1394-45D0-0467-766587CC7FE3}"/>
              </a:ext>
            </a:extLst>
          </p:cNvPr>
          <p:cNvSpPr>
            <a:spLocks noGrp="1"/>
          </p:cNvSpPr>
          <p:nvPr>
            <p:ph type="pic" sz="quarter" idx="28"/>
          </p:nvPr>
        </p:nvSpPr>
        <p:spPr>
          <a:xfrm>
            <a:off x="3952876" y="7207250"/>
            <a:ext cx="3207386" cy="2135547"/>
          </a:xfrm>
        </p:spPr>
        <p:txBody>
          <a:bodyPr/>
          <a:lstStyle/>
          <a:p>
            <a:endParaRPr lang="en-US" dirty="0"/>
          </a:p>
        </p:txBody>
      </p:sp>
      <p:sp>
        <p:nvSpPr>
          <p:cNvPr id="23" name="Text Placeholder 22">
            <a:extLst>
              <a:ext uri="{FF2B5EF4-FFF2-40B4-BE49-F238E27FC236}">
                <a16:creationId xmlns:a16="http://schemas.microsoft.com/office/drawing/2014/main" id="{EF96DBE4-5365-DCA9-21BD-145563E26090}"/>
              </a:ext>
            </a:extLst>
          </p:cNvPr>
          <p:cNvSpPr>
            <a:spLocks noGrp="1"/>
          </p:cNvSpPr>
          <p:nvPr>
            <p:ph type="body" sz="quarter" idx="29" hasCustomPrompt="1"/>
          </p:nvPr>
        </p:nvSpPr>
        <p:spPr>
          <a:xfrm>
            <a:off x="657225" y="3922713"/>
            <a:ext cx="2946400" cy="509587"/>
          </a:xfrm>
        </p:spPr>
        <p:txBody>
          <a:bodyPr>
            <a:normAutofit/>
          </a:bodyPr>
          <a:lstStyle>
            <a:lvl1pPr>
              <a:defRPr sz="900"/>
            </a:lvl1pPr>
          </a:lstStyle>
          <a:p>
            <a:pPr lvl="0"/>
            <a:r>
              <a:rPr lang="en-GB" dirty="0"/>
              <a:t>Kit name</a:t>
            </a:r>
            <a:endParaRPr lang="en-US" dirty="0"/>
          </a:p>
        </p:txBody>
      </p:sp>
      <p:sp>
        <p:nvSpPr>
          <p:cNvPr id="25" name="Text Placeholder 24">
            <a:extLst>
              <a:ext uri="{FF2B5EF4-FFF2-40B4-BE49-F238E27FC236}">
                <a16:creationId xmlns:a16="http://schemas.microsoft.com/office/drawing/2014/main" id="{B1F1DC02-938A-7542-0FA0-0FE17C63B4F9}"/>
              </a:ext>
            </a:extLst>
          </p:cNvPr>
          <p:cNvSpPr>
            <a:spLocks noGrp="1"/>
          </p:cNvSpPr>
          <p:nvPr>
            <p:ph type="body" sz="quarter" idx="30" hasCustomPrompt="1"/>
          </p:nvPr>
        </p:nvSpPr>
        <p:spPr>
          <a:xfrm>
            <a:off x="657225" y="4406900"/>
            <a:ext cx="2946400" cy="2613025"/>
          </a:xfrm>
        </p:spPr>
        <p:txBody>
          <a:bodyPr wrap="square" tIns="46800" bIns="0">
            <a:noAutofit/>
          </a:bodyPr>
          <a:lstStyle>
            <a:lvl1pPr marL="171450" indent="-171450">
              <a:lnSpc>
                <a:spcPct val="100000"/>
              </a:lnSpc>
              <a:spcBef>
                <a:spcPts val="0"/>
              </a:spcBef>
              <a:buFont typeface="Arial" panose="020B0604020202020204" pitchFamily="34" charset="0"/>
              <a:buChar char="•"/>
              <a:defRPr sz="900" b="0"/>
            </a:lvl1pPr>
            <a:lvl2pPr marL="663900" indent="-285750">
              <a:buFont typeface="Arial" panose="020B0604020202020204" pitchFamily="34" charset="0"/>
              <a:buChar char="•"/>
              <a:defRPr/>
            </a:lvl2pPr>
            <a:lvl3pPr marL="927750" indent="-171450">
              <a:buFont typeface="Arial" panose="020B0604020202020204" pitchFamily="34" charset="0"/>
              <a:buChar char="•"/>
              <a:defRPr/>
            </a:lvl3pPr>
            <a:lvl4pPr marL="1305900" indent="-171450">
              <a:buFont typeface="Arial" panose="020B0604020202020204" pitchFamily="34" charset="0"/>
              <a:buChar char="•"/>
              <a:defRPr/>
            </a:lvl4pPr>
            <a:lvl5pPr marL="1684051" indent="-171450">
              <a:buFont typeface="Arial" panose="020B0604020202020204" pitchFamily="34" charset="0"/>
              <a:buChar char="•"/>
              <a:defRPr/>
            </a:lvl5pPr>
          </a:lstStyle>
          <a:p>
            <a:pPr lvl="0"/>
            <a:r>
              <a:rPr lang="en-GB" dirty="0"/>
              <a:t>Kit components</a:t>
            </a:r>
          </a:p>
          <a:p>
            <a:pPr lvl="0"/>
            <a:endParaRPr lang="en-US" dirty="0"/>
          </a:p>
        </p:txBody>
      </p:sp>
      <p:sp>
        <p:nvSpPr>
          <p:cNvPr id="26" name="Text Placeholder 22">
            <a:extLst>
              <a:ext uri="{FF2B5EF4-FFF2-40B4-BE49-F238E27FC236}">
                <a16:creationId xmlns:a16="http://schemas.microsoft.com/office/drawing/2014/main" id="{423F8BA2-83E8-966D-5845-DCC1E57642C9}"/>
              </a:ext>
            </a:extLst>
          </p:cNvPr>
          <p:cNvSpPr>
            <a:spLocks noGrp="1"/>
          </p:cNvSpPr>
          <p:nvPr>
            <p:ph type="body" sz="quarter" idx="31" hasCustomPrompt="1"/>
          </p:nvPr>
        </p:nvSpPr>
        <p:spPr>
          <a:xfrm>
            <a:off x="4213225" y="3922713"/>
            <a:ext cx="2946400" cy="509587"/>
          </a:xfrm>
        </p:spPr>
        <p:txBody>
          <a:bodyPr>
            <a:normAutofit/>
          </a:bodyPr>
          <a:lstStyle>
            <a:lvl1pPr>
              <a:defRPr sz="900"/>
            </a:lvl1pPr>
          </a:lstStyle>
          <a:p>
            <a:pPr lvl="0"/>
            <a:r>
              <a:rPr lang="en-GB" dirty="0"/>
              <a:t>Kit name</a:t>
            </a:r>
            <a:endParaRPr lang="en-US" dirty="0"/>
          </a:p>
        </p:txBody>
      </p:sp>
      <p:sp>
        <p:nvSpPr>
          <p:cNvPr id="27" name="Text Placeholder 24">
            <a:extLst>
              <a:ext uri="{FF2B5EF4-FFF2-40B4-BE49-F238E27FC236}">
                <a16:creationId xmlns:a16="http://schemas.microsoft.com/office/drawing/2014/main" id="{9A1CC67D-107E-4755-6C00-BC0FE4391BB8}"/>
              </a:ext>
            </a:extLst>
          </p:cNvPr>
          <p:cNvSpPr>
            <a:spLocks noGrp="1"/>
          </p:cNvSpPr>
          <p:nvPr>
            <p:ph type="body" sz="quarter" idx="32" hasCustomPrompt="1"/>
          </p:nvPr>
        </p:nvSpPr>
        <p:spPr>
          <a:xfrm>
            <a:off x="4213225" y="4406900"/>
            <a:ext cx="2946400" cy="2613025"/>
          </a:xfrm>
        </p:spPr>
        <p:txBody>
          <a:bodyPr>
            <a:noAutofit/>
          </a:bodyPr>
          <a:lstStyle>
            <a:lvl1pPr marL="171450" indent="-171450">
              <a:spcBef>
                <a:spcPts val="0"/>
              </a:spcBef>
              <a:buFont typeface="Arial" panose="020B0604020202020204" pitchFamily="34" charset="0"/>
              <a:buChar char="•"/>
              <a:defRPr sz="900" b="0"/>
            </a:lvl1pPr>
            <a:lvl2pPr marL="663900" indent="-285750">
              <a:buFont typeface="Arial" panose="020B0604020202020204" pitchFamily="34" charset="0"/>
              <a:buChar char="•"/>
              <a:defRPr/>
            </a:lvl2pPr>
            <a:lvl3pPr marL="927750" indent="-171450">
              <a:buFont typeface="Arial" panose="020B0604020202020204" pitchFamily="34" charset="0"/>
              <a:buChar char="•"/>
              <a:defRPr/>
            </a:lvl3pPr>
            <a:lvl4pPr marL="1305900" indent="-171450">
              <a:buFont typeface="Arial" panose="020B0604020202020204" pitchFamily="34" charset="0"/>
              <a:buChar char="•"/>
              <a:defRPr/>
            </a:lvl4pPr>
            <a:lvl5pPr marL="1684051" indent="-171450">
              <a:buFont typeface="Arial" panose="020B0604020202020204" pitchFamily="34" charset="0"/>
              <a:buChar char="•"/>
              <a:defRPr/>
            </a:lvl5pPr>
          </a:lstStyle>
          <a:p>
            <a:pPr lvl="0"/>
            <a:r>
              <a:rPr lang="en-GB" dirty="0"/>
              <a:t>Kit components</a:t>
            </a:r>
          </a:p>
        </p:txBody>
      </p:sp>
      <p:sp>
        <p:nvSpPr>
          <p:cNvPr id="4" name="Text Placeholder 23">
            <a:extLst>
              <a:ext uri="{FF2B5EF4-FFF2-40B4-BE49-F238E27FC236}">
                <a16:creationId xmlns:a16="http://schemas.microsoft.com/office/drawing/2014/main" id="{C1A4A4D1-4A93-0616-85E8-9A0D425612B4}"/>
              </a:ext>
            </a:extLst>
          </p:cNvPr>
          <p:cNvSpPr>
            <a:spLocks noGrp="1"/>
          </p:cNvSpPr>
          <p:nvPr>
            <p:ph type="body" sz="quarter" idx="10" hasCustomPrompt="1"/>
          </p:nvPr>
        </p:nvSpPr>
        <p:spPr>
          <a:xfrm>
            <a:off x="591035" y="581312"/>
            <a:ext cx="4491675" cy="250538"/>
          </a:xfrm>
        </p:spPr>
        <p:txBody>
          <a:bodyPr>
            <a:normAutofit/>
          </a:bodyPr>
          <a:lstStyle>
            <a:lvl1pPr marL="0" marR="0" indent="0" algn="l" defTabSz="521437" rtl="0" eaLnBrk="1" fontAlgn="auto" latinLnBrk="0" hangingPunct="1">
              <a:lnSpc>
                <a:spcPct val="90000"/>
              </a:lnSpc>
              <a:spcBef>
                <a:spcPct val="20000"/>
              </a:spcBef>
              <a:spcAft>
                <a:spcPts val="0"/>
              </a:spcAft>
              <a:buClrTx/>
              <a:buSzTx/>
              <a:buFont typeface="Arial"/>
              <a:buNone/>
              <a:tabLst/>
              <a:defRPr sz="15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521437" rtl="0" eaLnBrk="1" fontAlgn="auto" latinLnBrk="0" hangingPunct="1">
              <a:lnSpc>
                <a:spcPct val="90000"/>
              </a:lnSpc>
              <a:spcBef>
                <a:spcPct val="20000"/>
              </a:spcBef>
              <a:spcAft>
                <a:spcPts val="0"/>
              </a:spcAft>
              <a:buClrTx/>
              <a:buSzTx/>
              <a:buFont typeface="Arial"/>
              <a:buNone/>
              <a:tabLst/>
              <a:defRPr/>
            </a:pPr>
            <a:r>
              <a:rPr lang="en-GB" dirty="0"/>
              <a:t>HEADER B</a:t>
            </a:r>
          </a:p>
        </p:txBody>
      </p:sp>
      <p:sp>
        <p:nvSpPr>
          <p:cNvPr id="10" name="Text Placeholder 23">
            <a:extLst>
              <a:ext uri="{FF2B5EF4-FFF2-40B4-BE49-F238E27FC236}">
                <a16:creationId xmlns:a16="http://schemas.microsoft.com/office/drawing/2014/main" id="{7E48E639-393B-8032-FD7C-B98B07D722AC}"/>
              </a:ext>
            </a:extLst>
          </p:cNvPr>
          <p:cNvSpPr>
            <a:spLocks noGrp="1"/>
          </p:cNvSpPr>
          <p:nvPr>
            <p:ph type="body" sz="quarter" idx="25" hasCustomPrompt="1"/>
          </p:nvPr>
        </p:nvSpPr>
        <p:spPr>
          <a:xfrm>
            <a:off x="654535" y="798116"/>
            <a:ext cx="4428175" cy="250538"/>
          </a:xfrm>
        </p:spPr>
        <p:txBody>
          <a:bodyPr>
            <a:noAutofit/>
          </a:bodyPr>
          <a:lstStyle>
            <a:lvl1pPr marL="0" marR="0" indent="0" algn="l" defTabSz="521437" rtl="0" eaLnBrk="1" fontAlgn="auto" latinLnBrk="0" hangingPunct="1">
              <a:lnSpc>
                <a:spcPct val="90000"/>
              </a:lnSpc>
              <a:spcBef>
                <a:spcPct val="20000"/>
              </a:spcBef>
              <a:spcAft>
                <a:spcPts val="0"/>
              </a:spcAft>
              <a:buClrTx/>
              <a:buSzTx/>
              <a:buFont typeface="Arial"/>
              <a:buNone/>
              <a:tabLst/>
              <a:defRPr sz="15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521437" rtl="0" eaLnBrk="1" fontAlgn="auto" latinLnBrk="0" hangingPunct="1">
              <a:lnSpc>
                <a:spcPct val="90000"/>
              </a:lnSpc>
              <a:spcBef>
                <a:spcPct val="20000"/>
              </a:spcBef>
              <a:spcAft>
                <a:spcPts val="0"/>
              </a:spcAft>
              <a:buClrTx/>
              <a:buSzTx/>
              <a:buFont typeface="Arial"/>
              <a:buNone/>
              <a:tabLst/>
              <a:defRPr/>
            </a:pPr>
            <a:r>
              <a:rPr lang="en-GB" dirty="0"/>
              <a:t>MAXIMUM TWO LINES</a:t>
            </a:r>
          </a:p>
        </p:txBody>
      </p:sp>
      <p:pic>
        <p:nvPicPr>
          <p:cNvPr id="11" name="Graphic 10">
            <a:extLst>
              <a:ext uri="{FF2B5EF4-FFF2-40B4-BE49-F238E27FC236}">
                <a16:creationId xmlns:a16="http://schemas.microsoft.com/office/drawing/2014/main" id="{DE3B8D8C-0494-D2EB-E146-40B4F704458C}"/>
              </a:ext>
            </a:extLst>
          </p:cNvPr>
          <p:cNvPicPr preferRelativeResize="0">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500000">
            <a:off x="432625" y="824473"/>
            <a:ext cx="514800" cy="21600"/>
          </a:xfrm>
          <a:prstGeom prst="rect">
            <a:avLst/>
          </a:prstGeom>
        </p:spPr>
      </p:pic>
    </p:spTree>
    <p:extLst>
      <p:ext uri="{BB962C8B-B14F-4D97-AF65-F5344CB8AC3E}">
        <p14:creationId xmlns:p14="http://schemas.microsoft.com/office/powerpoint/2010/main" val="80060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E589C32-9AF5-88F8-040F-565C7F60C2E2}"/>
              </a:ext>
            </a:extLst>
          </p:cNvPr>
          <p:cNvSpPr>
            <a:spLocks noGrp="1"/>
          </p:cNvSpPr>
          <p:nvPr>
            <p:ph type="body" idx="1"/>
          </p:nvPr>
        </p:nvSpPr>
        <p:spPr>
          <a:xfrm>
            <a:off x="520700" y="2844800"/>
            <a:ext cx="6521450" cy="67818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664743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9" r:id="rId4"/>
    <p:sldLayoutId id="2147483675" r:id="rId5"/>
    <p:sldLayoutId id="2147483677" r:id="rId6"/>
    <p:sldLayoutId id="2147483676" r:id="rId7"/>
    <p:sldLayoutId id="2147483678" r:id="rId8"/>
  </p:sldLayoutIdLst>
  <p:txStyles>
    <p:titleStyle>
      <a:lvl1pPr algn="l" defTabSz="756300" rtl="0" eaLnBrk="1" latinLnBrk="0" hangingPunct="1">
        <a:lnSpc>
          <a:spcPct val="90000"/>
        </a:lnSpc>
        <a:spcBef>
          <a:spcPct val="0"/>
        </a:spcBef>
        <a:buNone/>
        <a:defRPr sz="3639"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756300" rtl="0" eaLnBrk="1" latinLnBrk="0" hangingPunct="1">
        <a:lnSpc>
          <a:spcPct val="90000"/>
        </a:lnSpc>
        <a:spcBef>
          <a:spcPts val="827"/>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29.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D238E3-C6E1-FED0-7FD0-95F928226EB4}"/>
              </a:ext>
            </a:extLst>
          </p:cNvPr>
          <p:cNvSpPr>
            <a:spLocks noGrp="1"/>
          </p:cNvSpPr>
          <p:nvPr>
            <p:ph type="body" sz="quarter" idx="33"/>
          </p:nvPr>
        </p:nvSpPr>
        <p:spPr/>
        <p:txBody>
          <a:bodyPr>
            <a:noAutofit/>
          </a:bodyPr>
          <a:lstStyle/>
          <a:p>
            <a:pPr>
              <a:lnSpc>
                <a:spcPct val="100000"/>
              </a:lnSpc>
            </a:pPr>
            <a:r>
              <a:rPr lang="pl-PL" sz="1000"/>
              <a:t>MAXIFY GX6140 to nowa drukarka MegaTank przeznaczona dla małych firm. Zastępuje model MAXIFY GX6040. W ofercie firmy Canon znajduje się ona poniżej modelu MAXIFY GX7140, który jest wprowadzany na rynek w tym samym czasie.</a:t>
            </a:r>
          </a:p>
        </p:txBody>
      </p:sp>
      <p:sp>
        <p:nvSpPr>
          <p:cNvPr id="4" name="Text Placeholder 3">
            <a:extLst>
              <a:ext uri="{FF2B5EF4-FFF2-40B4-BE49-F238E27FC236}">
                <a16:creationId xmlns:a16="http://schemas.microsoft.com/office/drawing/2014/main" id="{21923C72-E564-0B5E-0F7A-5D0D1E30C90E}"/>
              </a:ext>
            </a:extLst>
          </p:cNvPr>
          <p:cNvSpPr>
            <a:spLocks noGrp="1"/>
          </p:cNvSpPr>
          <p:nvPr>
            <p:ph type="body" sz="quarter" idx="34"/>
          </p:nvPr>
        </p:nvSpPr>
        <p:spPr/>
        <p:txBody>
          <a:bodyPr>
            <a:noAutofit/>
          </a:bodyPr>
          <a:lstStyle/>
          <a:p>
            <a:pPr>
              <a:lnSpc>
                <a:spcPct val="100000"/>
              </a:lnSpc>
            </a:pPr>
            <a:r>
              <a:rPr lang="pl-PL" sz="3600" dirty="0"/>
              <a:t>MAŁE DECYZJE, MAKSYMALNY EFEKT</a:t>
            </a:r>
          </a:p>
        </p:txBody>
      </p:sp>
      <p:sp>
        <p:nvSpPr>
          <p:cNvPr id="10" name="Text Placeholder 9">
            <a:extLst>
              <a:ext uri="{FF2B5EF4-FFF2-40B4-BE49-F238E27FC236}">
                <a16:creationId xmlns:a16="http://schemas.microsoft.com/office/drawing/2014/main" id="{B2B6A565-56EB-6C2D-E975-E19DFF6D7B34}"/>
              </a:ext>
            </a:extLst>
          </p:cNvPr>
          <p:cNvSpPr>
            <a:spLocks noGrp="1"/>
          </p:cNvSpPr>
          <p:nvPr>
            <p:ph type="body" sz="quarter" idx="40"/>
          </p:nvPr>
        </p:nvSpPr>
        <p:spPr/>
        <p:txBody>
          <a:bodyPr>
            <a:noAutofit/>
          </a:bodyPr>
          <a:lstStyle/>
          <a:p>
            <a:r>
              <a:rPr lang="pl-PL" sz="1300"/>
              <a:t>Funkcja</a:t>
            </a:r>
          </a:p>
        </p:txBody>
      </p:sp>
      <p:sp>
        <p:nvSpPr>
          <p:cNvPr id="12" name="Text Placeholder 11">
            <a:extLst>
              <a:ext uri="{FF2B5EF4-FFF2-40B4-BE49-F238E27FC236}">
                <a16:creationId xmlns:a16="http://schemas.microsoft.com/office/drawing/2014/main" id="{7E1BDF41-64EC-CA22-B2E3-EEC59BF17BB0}"/>
              </a:ext>
            </a:extLst>
          </p:cNvPr>
          <p:cNvSpPr>
            <a:spLocks noGrp="1"/>
          </p:cNvSpPr>
          <p:nvPr>
            <p:ph type="body" sz="quarter" idx="42"/>
          </p:nvPr>
        </p:nvSpPr>
        <p:spPr/>
        <p:txBody>
          <a:bodyPr>
            <a:noAutofit/>
          </a:bodyPr>
          <a:lstStyle/>
          <a:p>
            <a:r>
              <a:rPr lang="pl-PL" sz="1300"/>
              <a:t>Podajnik ADF</a:t>
            </a:r>
          </a:p>
        </p:txBody>
      </p:sp>
      <p:sp>
        <p:nvSpPr>
          <p:cNvPr id="14" name="Text Placeholder 13">
            <a:extLst>
              <a:ext uri="{FF2B5EF4-FFF2-40B4-BE49-F238E27FC236}">
                <a16:creationId xmlns:a16="http://schemas.microsoft.com/office/drawing/2014/main" id="{790010A7-DD30-6FD3-E696-919CD0F52CDD}"/>
              </a:ext>
            </a:extLst>
          </p:cNvPr>
          <p:cNvSpPr>
            <a:spLocks noGrp="1"/>
          </p:cNvSpPr>
          <p:nvPr>
            <p:ph type="body" sz="quarter" idx="44"/>
          </p:nvPr>
        </p:nvSpPr>
        <p:spPr>
          <a:xfrm>
            <a:off x="1820863" y="5744996"/>
            <a:ext cx="2592764" cy="584200"/>
          </a:xfrm>
        </p:spPr>
        <p:txBody>
          <a:bodyPr>
            <a:noAutofit/>
          </a:bodyPr>
          <a:lstStyle/>
          <a:p>
            <a:r>
              <a:rPr lang="pl-PL" sz="1300" dirty="0"/>
              <a:t>Standardowo:</a:t>
            </a:r>
            <a:br>
              <a:rPr lang="pl-PL" sz="1300" dirty="0"/>
            </a:br>
            <a:r>
              <a:rPr lang="pl-PL" sz="1300" dirty="0"/>
              <a:t>6000 stron, czarna butelka 14 000 stron, butelki kolorowe</a:t>
            </a:r>
          </a:p>
          <a:p>
            <a:endParaRPr lang="en-US" dirty="0"/>
          </a:p>
        </p:txBody>
      </p:sp>
      <p:sp>
        <p:nvSpPr>
          <p:cNvPr id="16" name="Text Placeholder 15">
            <a:extLst>
              <a:ext uri="{FF2B5EF4-FFF2-40B4-BE49-F238E27FC236}">
                <a16:creationId xmlns:a16="http://schemas.microsoft.com/office/drawing/2014/main" id="{03DC9AC4-1B6D-DC2E-49EF-44A228D90F9A}"/>
              </a:ext>
            </a:extLst>
          </p:cNvPr>
          <p:cNvSpPr>
            <a:spLocks noGrp="1"/>
          </p:cNvSpPr>
          <p:nvPr>
            <p:ph type="body" sz="quarter" idx="46"/>
          </p:nvPr>
        </p:nvSpPr>
        <p:spPr>
          <a:xfrm>
            <a:off x="1998662" y="6473980"/>
            <a:ext cx="2638425" cy="584200"/>
          </a:xfrm>
        </p:spPr>
        <p:txBody>
          <a:bodyPr>
            <a:noAutofit/>
          </a:bodyPr>
          <a:lstStyle/>
          <a:p>
            <a:r>
              <a:rPr lang="pl-PL" sz="1300" dirty="0"/>
              <a:t>Tryb ekonomiczny:</a:t>
            </a:r>
            <a:br>
              <a:rPr lang="pl-PL" sz="1300" dirty="0"/>
            </a:br>
            <a:r>
              <a:rPr lang="pl-PL" sz="1300" dirty="0"/>
              <a:t>9000 stron, czarna butelka</a:t>
            </a:r>
            <a:br>
              <a:rPr lang="pl-PL" sz="1300" dirty="0"/>
            </a:br>
            <a:r>
              <a:rPr lang="pl-PL" sz="1300" dirty="0"/>
              <a:t>21 000 stron, butelki kolorowe</a:t>
            </a:r>
          </a:p>
        </p:txBody>
      </p:sp>
      <p:sp>
        <p:nvSpPr>
          <p:cNvPr id="18" name="Text Placeholder 17">
            <a:extLst>
              <a:ext uri="{FF2B5EF4-FFF2-40B4-BE49-F238E27FC236}">
                <a16:creationId xmlns:a16="http://schemas.microsoft.com/office/drawing/2014/main" id="{68DA3689-1D91-BC20-BFD3-A0616F675620}"/>
              </a:ext>
            </a:extLst>
          </p:cNvPr>
          <p:cNvSpPr>
            <a:spLocks noGrp="1"/>
          </p:cNvSpPr>
          <p:nvPr>
            <p:ph type="body" sz="quarter" idx="48"/>
          </p:nvPr>
        </p:nvSpPr>
        <p:spPr/>
        <p:txBody>
          <a:bodyPr>
            <a:noAutofit/>
          </a:bodyPr>
          <a:lstStyle/>
          <a:p>
            <a:r>
              <a:rPr lang="pl-PL" sz="1300"/>
              <a:t>Łączność</a:t>
            </a:r>
          </a:p>
        </p:txBody>
      </p:sp>
      <p:sp>
        <p:nvSpPr>
          <p:cNvPr id="20" name="Text Placeholder 19">
            <a:extLst>
              <a:ext uri="{FF2B5EF4-FFF2-40B4-BE49-F238E27FC236}">
                <a16:creationId xmlns:a16="http://schemas.microsoft.com/office/drawing/2014/main" id="{67D90388-E44F-E489-A11C-4162DD6FDF49}"/>
              </a:ext>
            </a:extLst>
          </p:cNvPr>
          <p:cNvSpPr>
            <a:spLocks noGrp="1"/>
          </p:cNvSpPr>
          <p:nvPr>
            <p:ph type="body" sz="quarter" idx="50"/>
          </p:nvPr>
        </p:nvSpPr>
        <p:spPr/>
        <p:txBody>
          <a:bodyPr>
            <a:noAutofit/>
          </a:bodyPr>
          <a:lstStyle/>
          <a:p>
            <a:r>
              <a:rPr lang="pl-PL" sz="1300"/>
              <a:t>Duża szybkość drukowania</a:t>
            </a:r>
          </a:p>
        </p:txBody>
      </p:sp>
      <p:sp>
        <p:nvSpPr>
          <p:cNvPr id="6" name="Picture Placeholder 63">
            <a:extLst>
              <a:ext uri="{FF2B5EF4-FFF2-40B4-BE49-F238E27FC236}">
                <a16:creationId xmlns:a16="http://schemas.microsoft.com/office/drawing/2014/main" id="{037292B9-21CF-5AF9-FF1C-677A620FEA96}"/>
              </a:ext>
            </a:extLst>
          </p:cNvPr>
          <p:cNvSpPr txBox="1">
            <a:spLocks/>
          </p:cNvSpPr>
          <p:nvPr/>
        </p:nvSpPr>
        <p:spPr>
          <a:xfrm>
            <a:off x="4459288" y="2997129"/>
            <a:ext cx="2410041" cy="1606694"/>
          </a:xfrm>
          <a:prstGeom prst="rect">
            <a:avLst/>
          </a:prstGeom>
        </p:spPr>
        <p:txBody>
          <a:bodyPr vert="horz" lIns="91440" tIns="45720" rIns="91440" bIns="45720" rtlCol="0">
            <a:normAutofit/>
          </a:bodyPr>
          <a:lstStyle>
            <a:lvl1pPr marL="0" indent="0" algn="l" defTabSz="756300" rtl="0" eaLnBrk="1" latinLnBrk="0" hangingPunct="1">
              <a:lnSpc>
                <a:spcPct val="90000"/>
              </a:lnSpc>
              <a:spcBef>
                <a:spcPts val="827"/>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pPr lvl="1"/>
            <a:r>
              <a:rPr lang="pl-PL"/>
              <a:t>Zdjęcie 2</a:t>
            </a:r>
          </a:p>
        </p:txBody>
      </p:sp>
      <p:pic>
        <p:nvPicPr>
          <p:cNvPr id="15" name="Picture 14" descr="A white printer with a black cover&#10;&#10;Description automatically generated">
            <a:extLst>
              <a:ext uri="{FF2B5EF4-FFF2-40B4-BE49-F238E27FC236}">
                <a16:creationId xmlns:a16="http://schemas.microsoft.com/office/drawing/2014/main" id="{8B4EF60B-0B54-C2F5-EAAD-498A75A41E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59288" y="2997129"/>
            <a:ext cx="2414964" cy="1739522"/>
          </a:xfrm>
          <a:prstGeom prst="rect">
            <a:avLst/>
          </a:prstGeom>
        </p:spPr>
      </p:pic>
      <p:pic>
        <p:nvPicPr>
          <p:cNvPr id="19" name="Picture 18" descr="A black and white printer with a brown sign&#10;&#10;Description automatically generated">
            <a:extLst>
              <a:ext uri="{FF2B5EF4-FFF2-40B4-BE49-F238E27FC236}">
                <a16:creationId xmlns:a16="http://schemas.microsoft.com/office/drawing/2014/main" id="{976DFB2E-A829-DD7A-19C1-C668F1E7CC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59288" y="5768261"/>
            <a:ext cx="2414964" cy="887427"/>
          </a:xfrm>
          <a:prstGeom prst="rect">
            <a:avLst/>
          </a:prstGeom>
        </p:spPr>
      </p:pic>
      <p:pic>
        <p:nvPicPr>
          <p:cNvPr id="22" name="Picture 21" descr="A close-up of a printer&#10;&#10;Description automatically generated">
            <a:extLst>
              <a:ext uri="{FF2B5EF4-FFF2-40B4-BE49-F238E27FC236}">
                <a16:creationId xmlns:a16="http://schemas.microsoft.com/office/drawing/2014/main" id="{DD7C9901-1894-AE78-682B-32303FA739E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46504" y="7818227"/>
            <a:ext cx="1635608" cy="1608591"/>
          </a:xfrm>
          <a:prstGeom prst="rect">
            <a:avLst/>
          </a:prstGeom>
        </p:spPr>
      </p:pic>
      <p:pic>
        <p:nvPicPr>
          <p:cNvPr id="23" name="Picture 22">
            <a:extLst>
              <a:ext uri="{FF2B5EF4-FFF2-40B4-BE49-F238E27FC236}">
                <a16:creationId xmlns:a16="http://schemas.microsoft.com/office/drawing/2014/main" id="{7E2448BD-02EE-1D3C-0188-2A5266E9BD9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0600" y="5792782"/>
            <a:ext cx="758573" cy="505023"/>
          </a:xfrm>
          <a:prstGeom prst="rect">
            <a:avLst/>
          </a:prstGeom>
        </p:spPr>
      </p:pic>
      <p:pic>
        <p:nvPicPr>
          <p:cNvPr id="26" name="Picture 25" descr="A logo with text and a blue square&#10;&#10;Description automatically generated">
            <a:extLst>
              <a:ext uri="{FF2B5EF4-FFF2-40B4-BE49-F238E27FC236}">
                <a16:creationId xmlns:a16="http://schemas.microsoft.com/office/drawing/2014/main" id="{3F247856-BFE1-4C5A-612D-26933FDBD71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24000" y="7990785"/>
            <a:ext cx="758573" cy="505023"/>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7D093641-1EC3-6D53-B29D-C47B304C929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01800" y="8730292"/>
            <a:ext cx="758573" cy="567371"/>
          </a:xfrm>
          <a:prstGeom prst="rect">
            <a:avLst/>
          </a:prstGeom>
        </p:spPr>
      </p:pic>
      <p:pic>
        <p:nvPicPr>
          <p:cNvPr id="8" name="Picture 7" descr="A close-up of a printer&#10;&#10;Description automatically generated">
            <a:extLst>
              <a:ext uri="{FF2B5EF4-FFF2-40B4-BE49-F238E27FC236}">
                <a16:creationId xmlns:a16="http://schemas.microsoft.com/office/drawing/2014/main" id="{CC323539-B937-BF93-E39D-01FE70E0E95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459288" y="585631"/>
            <a:ext cx="2414964" cy="1614825"/>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85D656D5-F75F-41F8-DA8E-7244B1081D1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7550" y="571279"/>
            <a:ext cx="2510565" cy="357465"/>
          </a:xfrm>
          <a:prstGeom prst="rect">
            <a:avLst/>
          </a:prstGeom>
        </p:spPr>
      </p:pic>
      <p:pic>
        <p:nvPicPr>
          <p:cNvPr id="11" name="Picture 10" descr="A white gear with a circle on it&#10;&#10;AI-generated content may be incorrect.">
            <a:extLst>
              <a:ext uri="{FF2B5EF4-FFF2-40B4-BE49-F238E27FC236}">
                <a16:creationId xmlns:a16="http://schemas.microsoft.com/office/drawing/2014/main" id="{2F79A03A-B219-35B6-9587-CF0B399A99C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2800" y="5077553"/>
            <a:ext cx="758573" cy="542432"/>
          </a:xfrm>
          <a:prstGeom prst="rect">
            <a:avLst/>
          </a:prstGeom>
        </p:spPr>
      </p:pic>
      <p:pic>
        <p:nvPicPr>
          <p:cNvPr id="25" name="Picture 24" descr="A black background with a black square&#10;&#10;AI-generated content may be incorrect.">
            <a:extLst>
              <a:ext uri="{FF2B5EF4-FFF2-40B4-BE49-F238E27FC236}">
                <a16:creationId xmlns:a16="http://schemas.microsoft.com/office/drawing/2014/main" id="{0A92C07F-1BB7-34AC-791C-A0CB884B95E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68400" y="6487253"/>
            <a:ext cx="758573" cy="581919"/>
          </a:xfrm>
          <a:prstGeom prst="rect">
            <a:avLst/>
          </a:prstGeom>
        </p:spPr>
      </p:pic>
      <p:pic>
        <p:nvPicPr>
          <p:cNvPr id="2" name="Picture 1" descr="A black and white logo&#10;&#10;AI-generated content may be incorrect.">
            <a:extLst>
              <a:ext uri="{FF2B5EF4-FFF2-40B4-BE49-F238E27FC236}">
                <a16:creationId xmlns:a16="http://schemas.microsoft.com/office/drawing/2014/main" id="{CB36FA0B-CDF2-066E-423C-1CF82BC10B4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346200" y="7244392"/>
            <a:ext cx="758573" cy="505023"/>
          </a:xfrm>
          <a:prstGeom prst="rect">
            <a:avLst/>
          </a:prstGeom>
        </p:spPr>
      </p:pic>
    </p:spTree>
    <p:custDataLst>
      <p:tags r:id="rId1"/>
    </p:custDataLst>
    <p:extLst>
      <p:ext uri="{BB962C8B-B14F-4D97-AF65-F5344CB8AC3E}">
        <p14:creationId xmlns:p14="http://schemas.microsoft.com/office/powerpoint/2010/main" val="329963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C48FE7-3285-54BD-4628-19E3F001A889}"/>
              </a:ext>
            </a:extLst>
          </p:cNvPr>
          <p:cNvSpPr>
            <a:spLocks noGrp="1"/>
          </p:cNvSpPr>
          <p:nvPr>
            <p:ph type="body" sz="quarter" idx="39"/>
          </p:nvPr>
        </p:nvSpPr>
        <p:spPr>
          <a:xfrm>
            <a:off x="2003426" y="9949937"/>
            <a:ext cx="5331244" cy="463927"/>
          </a:xfrm>
        </p:spPr>
        <p:txBody>
          <a:bodyPr>
            <a:noAutofit/>
          </a:bodyPr>
          <a:lstStyle/>
          <a:p>
            <a:pPr>
              <a:lnSpc>
                <a:spcPct val="120000"/>
              </a:lnSpc>
            </a:pPr>
            <a:r>
              <a:rPr lang="pl-PL" sz="500" baseline="30000" dirty="0">
                <a:latin typeface="Arial" panose="020B0604020202020204" pitchFamily="34" charset="0"/>
                <a:cs typeface="Arial" panose="020B0604020202020204" pitchFamily="34" charset="0"/>
              </a:rPr>
              <a:t>1</a:t>
            </a:r>
            <a:r>
              <a:rPr lang="pl-PL" sz="500" dirty="0">
                <a:latin typeface="Arial" panose="020B0604020202020204" pitchFamily="34" charset="0"/>
                <a:cs typeface="Arial" panose="020B0604020202020204" pitchFamily="34" charset="0"/>
              </a:rPr>
              <a:t> Wydajność butelki z atramentem użytej przy wstępnej konfiguracji urządzenia jest niższa niż wydajność następnej butelki, ponieważ pewna ilość atramentu jest wykorzystywana do napełnienia głowicy drukującej podczas konfiguracji. Wydajność druku jest wartością szacowaną na podstawie niezależnej metody testowej firmy Canon, w ramach której jest stosowana karta kolorów ISO/IEC 24712 i symulacja ciągłego drukowania za pomocą uzupełniających butelek z atramentem po wstępnej konfiguracji urządzenia.</a:t>
            </a:r>
            <a:br>
              <a:rPr lang="pl-PL" sz="500" dirty="0">
                <a:latin typeface="Arial" panose="020B0604020202020204" pitchFamily="34" charset="0"/>
                <a:cs typeface="Arial" panose="020B0604020202020204" pitchFamily="34" charset="0"/>
              </a:rPr>
            </a:br>
            <a:r>
              <a:rPr lang="pl-PL" sz="500" dirty="0">
                <a:latin typeface="Arial" panose="020B0604020202020204" pitchFamily="34" charset="0"/>
                <a:cs typeface="Arial" panose="020B0604020202020204" pitchFamily="34" charset="0"/>
              </a:rPr>
              <a:t>Wydajności druku czarnym i kolorowym atramentem nie należy sumować.</a:t>
            </a:r>
            <a:br>
              <a:rPr lang="pl-PL" sz="500" dirty="0">
                <a:latin typeface="Arial" panose="020B0604020202020204" pitchFamily="34" charset="0"/>
                <a:cs typeface="Arial" panose="020B0604020202020204" pitchFamily="34" charset="0"/>
              </a:rPr>
            </a:br>
            <a:r>
              <a:rPr lang="pl-PL" sz="500" dirty="0">
                <a:latin typeface="Arial" panose="020B0604020202020204" pitchFamily="34" charset="0"/>
                <a:cs typeface="Arial" panose="020B0604020202020204" pitchFamily="34" charset="0"/>
              </a:rPr>
              <a:t>Wydajność druku może różnić się w zależności od drukowanych materiałów i innych czynników.</a:t>
            </a:r>
            <a:br>
              <a:rPr lang="pl-PL" sz="500" dirty="0">
                <a:latin typeface="Arial" panose="020B0604020202020204" pitchFamily="34" charset="0"/>
                <a:cs typeface="Arial" panose="020B0604020202020204" pitchFamily="34" charset="0"/>
              </a:rPr>
            </a:br>
            <a:br>
              <a:rPr lang="pl-PL" sz="500" dirty="0">
                <a:latin typeface="Arial" panose="020B0604020202020204" pitchFamily="34" charset="0"/>
                <a:cs typeface="Arial" panose="020B0604020202020204" pitchFamily="34" charset="0"/>
              </a:rPr>
            </a:br>
            <a:r>
              <a:rPr lang="pl-PL" sz="500" baseline="30000" dirty="0">
                <a:latin typeface="Arial" panose="020B0604020202020204" pitchFamily="34" charset="0"/>
                <a:cs typeface="Arial" panose="020B0604020202020204" pitchFamily="34" charset="0"/>
              </a:rPr>
              <a:t>*</a:t>
            </a:r>
            <a:r>
              <a:rPr lang="pl-PL" sz="500" dirty="0"/>
              <a:t> Więcej szczegółów podano w witrynie internetowej.</a:t>
            </a:r>
          </a:p>
        </p:txBody>
      </p:sp>
      <p:sp>
        <p:nvSpPr>
          <p:cNvPr id="6" name="Text Placeholder 5">
            <a:extLst>
              <a:ext uri="{FF2B5EF4-FFF2-40B4-BE49-F238E27FC236}">
                <a16:creationId xmlns:a16="http://schemas.microsoft.com/office/drawing/2014/main" id="{B55BEC04-FAFB-43C0-963D-38006C2F4C1A}"/>
              </a:ext>
            </a:extLst>
          </p:cNvPr>
          <p:cNvSpPr>
            <a:spLocks noGrp="1"/>
          </p:cNvSpPr>
          <p:nvPr>
            <p:ph type="body" sz="quarter" idx="43"/>
          </p:nvPr>
        </p:nvSpPr>
        <p:spPr/>
        <p:txBody>
          <a:bodyPr/>
          <a:lstStyle/>
          <a:p>
            <a:r>
              <a:rPr lang="pl-PL" sz="800"/>
              <a:t>MAXIFY GX6140</a:t>
            </a:r>
          </a:p>
        </p:txBody>
      </p:sp>
      <p:sp>
        <p:nvSpPr>
          <p:cNvPr id="7" name="Text Placeholder 6">
            <a:extLst>
              <a:ext uri="{FF2B5EF4-FFF2-40B4-BE49-F238E27FC236}">
                <a16:creationId xmlns:a16="http://schemas.microsoft.com/office/drawing/2014/main" id="{10242D88-D2C7-A090-FAB9-23E5FB90B933}"/>
              </a:ext>
            </a:extLst>
          </p:cNvPr>
          <p:cNvSpPr>
            <a:spLocks noGrp="1"/>
          </p:cNvSpPr>
          <p:nvPr>
            <p:ph type="body" sz="quarter" idx="44"/>
          </p:nvPr>
        </p:nvSpPr>
        <p:spPr/>
        <p:txBody>
          <a:bodyPr/>
          <a:lstStyle/>
          <a:p>
            <a:r>
              <a:rPr lang="pl-PL" sz="800"/>
              <a:t>MAXIFY GX7140 </a:t>
            </a:r>
          </a:p>
        </p:txBody>
      </p:sp>
      <p:sp>
        <p:nvSpPr>
          <p:cNvPr id="10" name="Text Placeholder 9">
            <a:extLst>
              <a:ext uri="{FF2B5EF4-FFF2-40B4-BE49-F238E27FC236}">
                <a16:creationId xmlns:a16="http://schemas.microsoft.com/office/drawing/2014/main" id="{4D34A774-00B1-ADB7-8B58-47A90F9B707C}"/>
              </a:ext>
            </a:extLst>
          </p:cNvPr>
          <p:cNvSpPr>
            <a:spLocks noGrp="1"/>
          </p:cNvSpPr>
          <p:nvPr>
            <p:ph type="body" sz="quarter" idx="47"/>
          </p:nvPr>
        </p:nvSpPr>
        <p:spPr>
          <a:xfrm>
            <a:off x="628411" y="1980861"/>
            <a:ext cx="1879830" cy="408125"/>
          </a:xfrm>
        </p:spPr>
        <p:txBody>
          <a:bodyPr>
            <a:noAutofit/>
          </a:bodyPr>
          <a:lstStyle/>
          <a:p>
            <a:r>
              <a:rPr lang="pl-PL" sz="1200" dirty="0"/>
              <a:t>Niezmiennie niskie koszty</a:t>
            </a:r>
          </a:p>
        </p:txBody>
      </p:sp>
      <p:sp>
        <p:nvSpPr>
          <p:cNvPr id="11" name="Text Placeholder 10">
            <a:extLst>
              <a:ext uri="{FF2B5EF4-FFF2-40B4-BE49-F238E27FC236}">
                <a16:creationId xmlns:a16="http://schemas.microsoft.com/office/drawing/2014/main" id="{0F6A2ED6-10E0-6078-6E23-BDE6C331DA94}"/>
              </a:ext>
            </a:extLst>
          </p:cNvPr>
          <p:cNvSpPr>
            <a:spLocks noGrp="1"/>
          </p:cNvSpPr>
          <p:nvPr>
            <p:ph type="body" sz="quarter" idx="48"/>
          </p:nvPr>
        </p:nvSpPr>
        <p:spPr>
          <a:xfrm>
            <a:off x="628411" y="2399961"/>
            <a:ext cx="1879830" cy="1486592"/>
          </a:xfrm>
        </p:spPr>
        <p:txBody>
          <a:bodyPr>
            <a:noAutofit/>
          </a:bodyPr>
          <a:lstStyle/>
          <a:p>
            <a:r>
              <a:rPr lang="pl-PL" sz="900" dirty="0">
                <a:solidFill>
                  <a:srgbClr val="000000"/>
                </a:solidFill>
                <a:effectLst/>
                <a:latin typeface="Arial" panose="020B0604020202020204" pitchFamily="34" charset="0"/>
                <a:ea typeface="Arial"/>
                <a:cs typeface="Arial" panose="020B0604020202020204" pitchFamily="34" charset="0"/>
              </a:rPr>
              <a:t>Obniż koszty druku biznesowego dzięki ogromnej wydajności – 14 000</a:t>
            </a:r>
            <a:r>
              <a:rPr lang="pl-PL" sz="900" baseline="30000" dirty="0">
                <a:solidFill>
                  <a:srgbClr val="000000"/>
                </a:solidFill>
                <a:effectLst/>
                <a:latin typeface="Arial" panose="020B0604020202020204" pitchFamily="34" charset="0"/>
                <a:ea typeface="Arial"/>
                <a:cs typeface="Arial" panose="020B0604020202020204" pitchFamily="34" charset="0"/>
              </a:rPr>
              <a:t>1</a:t>
            </a:r>
            <a:r>
              <a:rPr lang="pl-PL" sz="900" dirty="0">
                <a:solidFill>
                  <a:srgbClr val="000000"/>
                </a:solidFill>
                <a:effectLst/>
                <a:latin typeface="Arial" panose="020B0604020202020204" pitchFamily="34" charset="0"/>
                <a:ea typeface="Arial"/>
                <a:cs typeface="Arial" panose="020B0604020202020204" pitchFamily="34" charset="0"/>
              </a:rPr>
              <a:t> stron z zestawu butelek z kolorowym atramentem lub 6000</a:t>
            </a:r>
            <a:r>
              <a:rPr lang="pl-PL" sz="900" baseline="30000" dirty="0">
                <a:solidFill>
                  <a:srgbClr val="000000"/>
                </a:solidFill>
                <a:effectLst/>
                <a:latin typeface="Arial" panose="020B0604020202020204" pitchFamily="34" charset="0"/>
                <a:ea typeface="Arial"/>
                <a:cs typeface="Arial" panose="020B0604020202020204" pitchFamily="34" charset="0"/>
              </a:rPr>
              <a:t>1</a:t>
            </a:r>
            <a:r>
              <a:rPr lang="pl-PL" sz="900" dirty="0">
                <a:solidFill>
                  <a:srgbClr val="000000"/>
                </a:solidFill>
                <a:effectLst/>
                <a:latin typeface="Arial" panose="020B0604020202020204" pitchFamily="34" charset="0"/>
                <a:ea typeface="Arial"/>
                <a:cs typeface="Arial" panose="020B0604020202020204" pitchFamily="34" charset="0"/>
              </a:rPr>
              <a:t> stron z butelki z czarnym atramentem. Aby uzyskać jeszcze większe oszczędności, przełącz się na tryb ekonomiczny</a:t>
            </a:r>
            <a:r>
              <a:rPr lang="pl-PL" sz="900" baseline="30000" dirty="0">
                <a:solidFill>
                  <a:srgbClr val="000000"/>
                </a:solidFill>
                <a:effectLst/>
                <a:latin typeface="Arial" panose="020B0604020202020204" pitchFamily="34" charset="0"/>
                <a:ea typeface="Arial"/>
                <a:cs typeface="Arial" panose="020B0604020202020204" pitchFamily="34" charset="0"/>
              </a:rPr>
              <a:t>2</a:t>
            </a:r>
            <a:r>
              <a:rPr lang="pl-PL" sz="900" dirty="0">
                <a:solidFill>
                  <a:srgbClr val="000000"/>
                </a:solidFill>
                <a:effectLst/>
                <a:latin typeface="Arial" panose="020B0604020202020204" pitchFamily="34" charset="0"/>
                <a:ea typeface="Arial"/>
                <a:cs typeface="Arial" panose="020B0604020202020204" pitchFamily="34" charset="0"/>
              </a:rPr>
              <a:t>.</a:t>
            </a:r>
          </a:p>
        </p:txBody>
      </p:sp>
      <p:sp>
        <p:nvSpPr>
          <p:cNvPr id="13" name="Text Placeholder 12">
            <a:extLst>
              <a:ext uri="{FF2B5EF4-FFF2-40B4-BE49-F238E27FC236}">
                <a16:creationId xmlns:a16="http://schemas.microsoft.com/office/drawing/2014/main" id="{8EA863E6-CC12-BA35-256F-1031D7F46699}"/>
              </a:ext>
            </a:extLst>
          </p:cNvPr>
          <p:cNvSpPr>
            <a:spLocks noGrp="1"/>
          </p:cNvSpPr>
          <p:nvPr>
            <p:ph type="body" sz="quarter" idx="50"/>
          </p:nvPr>
        </p:nvSpPr>
        <p:spPr/>
        <p:txBody>
          <a:bodyPr>
            <a:noAutofit/>
          </a:bodyPr>
          <a:lstStyle/>
          <a:p>
            <a:r>
              <a:rPr lang="pl-PL" sz="1200" dirty="0"/>
              <a:t>Niewielki rozmiar, duże możliwości</a:t>
            </a:r>
          </a:p>
        </p:txBody>
      </p:sp>
      <p:sp>
        <p:nvSpPr>
          <p:cNvPr id="14" name="Text Placeholder 13">
            <a:extLst>
              <a:ext uri="{FF2B5EF4-FFF2-40B4-BE49-F238E27FC236}">
                <a16:creationId xmlns:a16="http://schemas.microsoft.com/office/drawing/2014/main" id="{FC2FAFB0-54C1-667F-CAAF-5DBD210BFB4E}"/>
              </a:ext>
            </a:extLst>
          </p:cNvPr>
          <p:cNvSpPr>
            <a:spLocks noGrp="1"/>
          </p:cNvSpPr>
          <p:nvPr>
            <p:ph type="body" sz="quarter" idx="51"/>
          </p:nvPr>
        </p:nvSpPr>
        <p:spPr/>
        <p:txBody>
          <a:bodyPr>
            <a:noAutofit/>
          </a:bodyPr>
          <a:lstStyle/>
          <a:p>
            <a:r>
              <a:rPr lang="pl-PL" sz="900" dirty="0">
                <a:latin typeface="Arial" panose="020B0604020202020204" pitchFamily="34" charset="0"/>
                <a:cs typeface="Arial" panose="020B0604020202020204" pitchFamily="34" charset="0"/>
              </a:rPr>
              <a:t>Pilne zlecenia nie będą problemem dzięki podajnikowi dokumentów na 50 arkuszy, odchylanemu kolorowemu ekranowi dotykowemu o przekątnej 6,9 cm oraz zasobnikowi papieru o pojemności 350 arkuszy. Obsługa różnorodnych nośników – możliwość drukowania banerów o długości do 1,2 m.</a:t>
            </a:r>
          </a:p>
        </p:txBody>
      </p:sp>
      <p:sp>
        <p:nvSpPr>
          <p:cNvPr id="16" name="Text Placeholder 15">
            <a:extLst>
              <a:ext uri="{FF2B5EF4-FFF2-40B4-BE49-F238E27FC236}">
                <a16:creationId xmlns:a16="http://schemas.microsoft.com/office/drawing/2014/main" id="{2D804EB3-A7F4-154A-15E0-111C601713CF}"/>
              </a:ext>
            </a:extLst>
          </p:cNvPr>
          <p:cNvSpPr>
            <a:spLocks noGrp="1"/>
          </p:cNvSpPr>
          <p:nvPr>
            <p:ph type="body" sz="quarter" idx="53"/>
          </p:nvPr>
        </p:nvSpPr>
        <p:spPr>
          <a:xfrm>
            <a:off x="2802224" y="1976242"/>
            <a:ext cx="2173185" cy="408125"/>
          </a:xfrm>
        </p:spPr>
        <p:txBody>
          <a:bodyPr>
            <a:noAutofit/>
          </a:bodyPr>
          <a:lstStyle/>
          <a:p>
            <a:r>
              <a:rPr lang="pl-PL" sz="1200" dirty="0"/>
              <a:t>Trwałe dokumenty – błyskawiczne drukowanie</a:t>
            </a:r>
          </a:p>
        </p:txBody>
      </p:sp>
      <p:sp>
        <p:nvSpPr>
          <p:cNvPr id="17" name="Text Placeholder 16">
            <a:extLst>
              <a:ext uri="{FF2B5EF4-FFF2-40B4-BE49-F238E27FC236}">
                <a16:creationId xmlns:a16="http://schemas.microsoft.com/office/drawing/2014/main" id="{F4090B17-CF15-C104-D0E5-31DC0BB3DEBF}"/>
              </a:ext>
            </a:extLst>
          </p:cNvPr>
          <p:cNvSpPr>
            <a:spLocks noGrp="1"/>
          </p:cNvSpPr>
          <p:nvPr>
            <p:ph type="body" sz="quarter" idx="54"/>
          </p:nvPr>
        </p:nvSpPr>
        <p:spPr/>
        <p:txBody>
          <a:bodyPr>
            <a:noAutofit/>
          </a:bodyPr>
          <a:lstStyle/>
          <a:p>
            <a:r>
              <a:rPr lang="pl-PL" sz="900">
                <a:solidFill>
                  <a:srgbClr val="000000"/>
                </a:solidFill>
                <a:effectLst/>
                <a:latin typeface="Arial" panose="020B0604020202020204" pitchFamily="34" charset="0"/>
                <a:ea typeface="Arial"/>
                <a:cs typeface="Arial" panose="020B0604020202020204" pitchFamily="34" charset="0"/>
              </a:rPr>
              <a:t>Drukuj wyróżniające się dokumenty biznesowe z jaskrawymi kolorami i niezwykle wyraźnymi szczegółami – nawet z tak drobnymi detalami jak kody kreskowe i kody QR – w tempie przekraczającym 24 obr./min w czerni oraz 15,5 obr./min w kolorze</a:t>
            </a:r>
            <a:r>
              <a:rPr lang="pl-PL" sz="900" baseline="30000">
                <a:solidFill>
                  <a:srgbClr val="000000"/>
                </a:solidFill>
                <a:effectLst/>
                <a:latin typeface="Arial" panose="020B0604020202020204" pitchFamily="34" charset="0"/>
                <a:ea typeface="Arial"/>
                <a:cs typeface="Arial" panose="020B0604020202020204" pitchFamily="34" charset="0"/>
              </a:rPr>
              <a:t>3</a:t>
            </a:r>
            <a:r>
              <a:rPr lang="pl-PL" sz="900">
                <a:solidFill>
                  <a:srgbClr val="000000"/>
                </a:solidFill>
                <a:effectLst/>
                <a:latin typeface="Arial" panose="020B0604020202020204" pitchFamily="34" charset="0"/>
                <a:ea typeface="Arial"/>
                <a:cs typeface="Arial" panose="020B0604020202020204" pitchFamily="34" charset="0"/>
              </a:rPr>
              <a:t>. Z łatwością możesz zarządzać obiegiem dokumentów za pomocą specjalnych funkcji biznesowych.</a:t>
            </a:r>
          </a:p>
        </p:txBody>
      </p:sp>
      <p:pic>
        <p:nvPicPr>
          <p:cNvPr id="12" name="Picture 11" descr="A black printer with buttons and buttons&#10;&#10;Description automatically generated">
            <a:extLst>
              <a:ext uri="{FF2B5EF4-FFF2-40B4-BE49-F238E27FC236}">
                <a16:creationId xmlns:a16="http://schemas.microsoft.com/office/drawing/2014/main" id="{4D355658-FFF5-3EA9-0E19-8EC64768ED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6397" y="7744061"/>
            <a:ext cx="1226187" cy="1226187"/>
          </a:xfrm>
          <a:prstGeom prst="rect">
            <a:avLst/>
          </a:prstGeom>
        </p:spPr>
      </p:pic>
      <p:pic>
        <p:nvPicPr>
          <p:cNvPr id="3" name="Picture 2">
            <a:extLst>
              <a:ext uri="{FF2B5EF4-FFF2-40B4-BE49-F238E27FC236}">
                <a16:creationId xmlns:a16="http://schemas.microsoft.com/office/drawing/2014/main" id="{F32DD1C8-74C2-F5F6-9AA8-00B802184BE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59966" y="588010"/>
            <a:ext cx="1801784" cy="1273926"/>
          </a:xfrm>
          <a:prstGeom prst="rect">
            <a:avLst/>
          </a:prstGeom>
        </p:spPr>
      </p:pic>
      <p:pic>
        <p:nvPicPr>
          <p:cNvPr id="4" name="Picture 3" descr="A group of photos of a person&#10;&#10;Description automatically generated">
            <a:extLst>
              <a:ext uri="{FF2B5EF4-FFF2-40B4-BE49-F238E27FC236}">
                <a16:creationId xmlns:a16="http://schemas.microsoft.com/office/drawing/2014/main" id="{5A0F8BE1-5C04-E609-8EEB-5B0E9F7BE7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79641" y="592222"/>
            <a:ext cx="1801784" cy="1201189"/>
          </a:xfrm>
          <a:prstGeom prst="rect">
            <a:avLst/>
          </a:prstGeom>
        </p:spPr>
      </p:pic>
      <p:pic>
        <p:nvPicPr>
          <p:cNvPr id="5" name="Picture 4" descr="A finger pressing a button on a printer&#10;&#10;Description automatically generated">
            <a:extLst>
              <a:ext uri="{FF2B5EF4-FFF2-40B4-BE49-F238E27FC236}">
                <a16:creationId xmlns:a16="http://schemas.microsoft.com/office/drawing/2014/main" id="{96535B16-9E97-6026-5E53-E74E1C3A33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75119" y="588010"/>
            <a:ext cx="1801784" cy="1201189"/>
          </a:xfrm>
          <a:prstGeom prst="rect">
            <a:avLst/>
          </a:prstGeom>
        </p:spPr>
      </p:pic>
      <p:sp>
        <p:nvSpPr>
          <p:cNvPr id="47" name="Text Placeholder 44">
            <a:extLst>
              <a:ext uri="{FF2B5EF4-FFF2-40B4-BE49-F238E27FC236}">
                <a16:creationId xmlns:a16="http://schemas.microsoft.com/office/drawing/2014/main" id="{34AA0FBE-33BB-6CC8-2D78-056ED7098745}"/>
              </a:ext>
            </a:extLst>
          </p:cNvPr>
          <p:cNvSpPr txBox="1">
            <a:spLocks/>
          </p:cNvSpPr>
          <p:nvPr/>
        </p:nvSpPr>
        <p:spPr>
          <a:xfrm>
            <a:off x="1785205" y="5486762"/>
            <a:ext cx="1996219" cy="408125"/>
          </a:xfrm>
          <a:prstGeom prst="rect">
            <a:avLst/>
          </a:prstGeom>
        </p:spPr>
        <p:txBody>
          <a:bodyPr vert="horz" lIns="91440" tIns="45720" rIns="91440" bIns="45720" rtlCol="0">
            <a:noAutofit/>
          </a:bodyPr>
          <a:lstStyle>
            <a:lvl1pPr marL="0" indent="0" algn="l" defTabSz="756300" rtl="0" eaLnBrk="1" latinLnBrk="0" hangingPunct="1">
              <a:lnSpc>
                <a:spcPct val="90000"/>
              </a:lnSpc>
              <a:spcBef>
                <a:spcPts val="827"/>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r>
              <a:rPr lang="pl-PL" sz="1200" dirty="0"/>
              <a:t>Maksymalna wydajność</a:t>
            </a:r>
          </a:p>
        </p:txBody>
      </p:sp>
      <p:sp>
        <p:nvSpPr>
          <p:cNvPr id="48" name="Text Placeholder 44">
            <a:extLst>
              <a:ext uri="{FF2B5EF4-FFF2-40B4-BE49-F238E27FC236}">
                <a16:creationId xmlns:a16="http://schemas.microsoft.com/office/drawing/2014/main" id="{515B2EEA-DB6F-A730-48F9-AFE6CB94B6C8}"/>
              </a:ext>
            </a:extLst>
          </p:cNvPr>
          <p:cNvSpPr txBox="1">
            <a:spLocks/>
          </p:cNvSpPr>
          <p:nvPr/>
        </p:nvSpPr>
        <p:spPr>
          <a:xfrm>
            <a:off x="1785206" y="5905862"/>
            <a:ext cx="1879200" cy="1486592"/>
          </a:xfrm>
          <a:prstGeom prst="rect">
            <a:avLst/>
          </a:prstGeom>
        </p:spPr>
        <p:txBody>
          <a:bodyPr vert="horz" lIns="91440" tIns="45720" rIns="91440" bIns="45720" rtlCol="0">
            <a:noAutofit/>
          </a:bodyPr>
          <a:lstStyle>
            <a:lvl1pPr marL="0" indent="0" algn="l" defTabSz="756300" rtl="0" eaLnBrk="1" latinLnBrk="0" hangingPunct="1">
              <a:lnSpc>
                <a:spcPct val="90000"/>
              </a:lnSpc>
              <a:spcBef>
                <a:spcPts val="827"/>
              </a:spcBef>
              <a:buFont typeface="Arial" panose="020B0604020202020204" pitchFamily="34" charset="0"/>
              <a:buNone/>
              <a:defRPr sz="1000" b="0"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r>
              <a:rPr lang="pl-PL" sz="900"/>
              <a:t>Oszczędzaj energię dzięki wydajnemu drukowaniu atramentowemu przy użyciu bardzo wydajnych butelek z atramentem oraz funkcji skanowania do folderów sieciowych, poczty e-mail lub pamięci USB. Wymieniana przez użytkownika kaseta konserwacyjna minimalizuje czas przestojów.</a:t>
            </a:r>
          </a:p>
        </p:txBody>
      </p:sp>
      <p:sp>
        <p:nvSpPr>
          <p:cNvPr id="49" name="Text Placeholder 44">
            <a:extLst>
              <a:ext uri="{FF2B5EF4-FFF2-40B4-BE49-F238E27FC236}">
                <a16:creationId xmlns:a16="http://schemas.microsoft.com/office/drawing/2014/main" id="{9563479D-417C-1447-EC9D-83397D59D0F7}"/>
              </a:ext>
            </a:extLst>
          </p:cNvPr>
          <p:cNvSpPr txBox="1">
            <a:spLocks/>
          </p:cNvSpPr>
          <p:nvPr/>
        </p:nvSpPr>
        <p:spPr>
          <a:xfrm>
            <a:off x="3819245" y="5905862"/>
            <a:ext cx="1879200" cy="1486592"/>
          </a:xfrm>
          <a:prstGeom prst="rect">
            <a:avLst/>
          </a:prstGeom>
        </p:spPr>
        <p:txBody>
          <a:bodyPr vert="horz" lIns="91440" tIns="45720" rIns="91440" bIns="45720" rtlCol="0">
            <a:noAutofit/>
          </a:bodyPr>
          <a:lstStyle>
            <a:lvl1pPr marL="0" indent="0" algn="l" defTabSz="756300" rtl="0" eaLnBrk="1" latinLnBrk="0" hangingPunct="1">
              <a:lnSpc>
                <a:spcPct val="90000"/>
              </a:lnSpc>
              <a:spcBef>
                <a:spcPts val="827"/>
              </a:spcBef>
              <a:buFont typeface="Arial" panose="020B0604020202020204" pitchFamily="34" charset="0"/>
              <a:buNone/>
              <a:defRPr sz="1000" b="0"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r>
              <a:rPr lang="pl-PL" sz="900" dirty="0"/>
              <a:t>Aplikacja Canon PRINT umożliwia drukowanie, skanowanie i kopiowanie oraz łączenie się z chmurą. Zgodność z usługami Apple </a:t>
            </a:r>
            <a:r>
              <a:rPr lang="pl-PL" sz="900" dirty="0" err="1"/>
              <a:t>AirPrint</a:t>
            </a:r>
            <a:r>
              <a:rPr lang="pl-PL" sz="900" dirty="0"/>
              <a:t> (iOS) i </a:t>
            </a:r>
            <a:r>
              <a:rPr lang="pl-PL" sz="900" dirty="0" err="1"/>
              <a:t>Mopria</a:t>
            </a:r>
            <a:r>
              <a:rPr lang="pl-PL" sz="900" dirty="0"/>
              <a:t>® (Android). Wykorzystaj łączność Ethernet i obsługę sieci Wi-Fi.</a:t>
            </a:r>
          </a:p>
        </p:txBody>
      </p:sp>
      <p:sp>
        <p:nvSpPr>
          <p:cNvPr id="56" name="Text Placeholder 55">
            <a:extLst>
              <a:ext uri="{FF2B5EF4-FFF2-40B4-BE49-F238E27FC236}">
                <a16:creationId xmlns:a16="http://schemas.microsoft.com/office/drawing/2014/main" id="{FC640993-E2D5-73FE-078C-D6F07CD86200}"/>
              </a:ext>
            </a:extLst>
          </p:cNvPr>
          <p:cNvSpPr>
            <a:spLocks noGrp="1"/>
          </p:cNvSpPr>
          <p:nvPr>
            <p:ph type="body" sz="quarter" idx="59"/>
          </p:nvPr>
        </p:nvSpPr>
        <p:spPr/>
        <p:txBody>
          <a:bodyPr>
            <a:noAutofit/>
          </a:bodyPr>
          <a:lstStyle/>
          <a:p>
            <a:r>
              <a:rPr lang="pl-PL" sz="1200" dirty="0"/>
              <a:t>Bądź w kontakcie</a:t>
            </a:r>
          </a:p>
        </p:txBody>
      </p:sp>
      <p:sp>
        <p:nvSpPr>
          <p:cNvPr id="59" name="Picture Placeholder 36">
            <a:extLst>
              <a:ext uri="{FF2B5EF4-FFF2-40B4-BE49-F238E27FC236}">
                <a16:creationId xmlns:a16="http://schemas.microsoft.com/office/drawing/2014/main" id="{EB7CC45E-B132-D2E6-DD9E-9EAC111564CC}"/>
              </a:ext>
            </a:extLst>
          </p:cNvPr>
          <p:cNvSpPr txBox="1">
            <a:spLocks noChangeAspect="1"/>
          </p:cNvSpPr>
          <p:nvPr/>
        </p:nvSpPr>
        <p:spPr>
          <a:xfrm>
            <a:off x="1864406" y="4072640"/>
            <a:ext cx="1800000" cy="1205949"/>
          </a:xfrm>
          <a:prstGeom prst="rect">
            <a:avLst/>
          </a:prstGeom>
        </p:spPr>
        <p:txBody>
          <a:bodyPr vert="horz" lIns="91440" tIns="45720" rIns="91440" bIns="45720" rtlCol="0">
            <a:normAutofit/>
          </a:bodyPr>
          <a:lstStyle>
            <a:lvl1pPr marL="0" indent="0" algn="l" defTabSz="756300" rtl="0" eaLnBrk="1" latinLnBrk="0" hangingPunct="1">
              <a:lnSpc>
                <a:spcPct val="90000"/>
              </a:lnSpc>
              <a:spcBef>
                <a:spcPts val="827"/>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endParaRPr lang="en-US" dirty="0"/>
          </a:p>
        </p:txBody>
      </p:sp>
      <p:sp>
        <p:nvSpPr>
          <p:cNvPr id="60" name="Picture Placeholder 36">
            <a:extLst>
              <a:ext uri="{FF2B5EF4-FFF2-40B4-BE49-F238E27FC236}">
                <a16:creationId xmlns:a16="http://schemas.microsoft.com/office/drawing/2014/main" id="{74A2E163-E2F9-2836-3584-9BC79C7DAD43}"/>
              </a:ext>
            </a:extLst>
          </p:cNvPr>
          <p:cNvSpPr txBox="1">
            <a:spLocks noChangeAspect="1"/>
          </p:cNvSpPr>
          <p:nvPr/>
        </p:nvSpPr>
        <p:spPr>
          <a:xfrm>
            <a:off x="3898445" y="4096150"/>
            <a:ext cx="1800000" cy="1205949"/>
          </a:xfrm>
          <a:prstGeom prst="rect">
            <a:avLst/>
          </a:prstGeom>
        </p:spPr>
        <p:txBody>
          <a:bodyPr vert="horz" lIns="91440" tIns="45720" rIns="91440" bIns="45720" rtlCol="0">
            <a:normAutofit/>
          </a:bodyPr>
          <a:lstStyle>
            <a:lvl1pPr marL="0" indent="0" algn="l" defTabSz="756300" rtl="0" eaLnBrk="1" latinLnBrk="0" hangingPunct="1">
              <a:lnSpc>
                <a:spcPct val="90000"/>
              </a:lnSpc>
              <a:spcBef>
                <a:spcPts val="827"/>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endParaRPr lang="en-US" dirty="0"/>
          </a:p>
        </p:txBody>
      </p:sp>
      <p:sp>
        <p:nvSpPr>
          <p:cNvPr id="66" name="Picture Placeholder 36">
            <a:extLst>
              <a:ext uri="{FF2B5EF4-FFF2-40B4-BE49-F238E27FC236}">
                <a16:creationId xmlns:a16="http://schemas.microsoft.com/office/drawing/2014/main" id="{9AA35246-2FA1-E9A0-1A17-04179B27AD09}"/>
              </a:ext>
            </a:extLst>
          </p:cNvPr>
          <p:cNvSpPr txBox="1">
            <a:spLocks noChangeAspect="1"/>
          </p:cNvSpPr>
          <p:nvPr/>
        </p:nvSpPr>
        <p:spPr>
          <a:xfrm>
            <a:off x="4050845" y="4249317"/>
            <a:ext cx="1800000" cy="1205949"/>
          </a:xfrm>
          <a:prstGeom prst="rect">
            <a:avLst/>
          </a:prstGeom>
        </p:spPr>
        <p:txBody>
          <a:bodyPr vert="horz" lIns="91440" tIns="45720" rIns="91440" bIns="45720" rtlCol="0">
            <a:normAutofit/>
          </a:bodyPr>
          <a:lstStyle>
            <a:lvl1pPr marL="0" indent="0" algn="l" defTabSz="756300" rtl="0" eaLnBrk="1" latinLnBrk="0" hangingPunct="1">
              <a:lnSpc>
                <a:spcPct val="90000"/>
              </a:lnSpc>
              <a:spcBef>
                <a:spcPts val="827"/>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endParaRPr lang="en-US" dirty="0"/>
          </a:p>
        </p:txBody>
      </p:sp>
      <p:pic>
        <p:nvPicPr>
          <p:cNvPr id="15" name="Picture Placeholder 14" descr="A white printer with a black background&#10;&#10;Description automatically generated">
            <a:extLst>
              <a:ext uri="{FF2B5EF4-FFF2-40B4-BE49-F238E27FC236}">
                <a16:creationId xmlns:a16="http://schemas.microsoft.com/office/drawing/2014/main" id="{0E54BAC2-0C62-A258-CDE3-658F95E691D5}"/>
              </a:ext>
            </a:extLst>
          </p:cNvPr>
          <p:cNvPicPr>
            <a:picLocks noGrp="1" noChangeAspect="1"/>
          </p:cNvPicPr>
          <p:nvPr>
            <p:ph type="pic" sz="quarter" idx="40"/>
          </p:nvPr>
        </p:nvPicPr>
        <p:blipFill>
          <a:blip r:embed="rId7" cstate="print">
            <a:extLst>
              <a:ext uri="{28A0092B-C50C-407E-A947-70E740481C1C}">
                <a14:useLocalDpi xmlns:a14="http://schemas.microsoft.com/office/drawing/2010/main"/>
              </a:ext>
            </a:extLst>
          </a:blip>
          <a:srcRect/>
          <a:stretch>
            <a:fillRect/>
          </a:stretch>
        </p:blipFill>
        <p:spPr>
          <a:xfrm>
            <a:off x="1895475" y="7743825"/>
            <a:ext cx="1226187" cy="1224108"/>
          </a:xfrm>
        </p:spPr>
      </p:pic>
      <p:pic>
        <p:nvPicPr>
          <p:cNvPr id="20" name="Picture 19" descr="A white printer with a screen&#10;&#10;Description automatically generated">
            <a:extLst>
              <a:ext uri="{FF2B5EF4-FFF2-40B4-BE49-F238E27FC236}">
                <a16:creationId xmlns:a16="http://schemas.microsoft.com/office/drawing/2014/main" id="{80C752D2-7232-2AEF-C3A3-8FEA5BA4B1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6532" y="7744061"/>
            <a:ext cx="1226187" cy="1224108"/>
          </a:xfrm>
          <a:prstGeom prst="rect">
            <a:avLst/>
          </a:prstGeom>
        </p:spPr>
      </p:pic>
      <p:pic>
        <p:nvPicPr>
          <p:cNvPr id="9" name="Picture 8" descr="A printer and a stack of paper&#10;&#10;Description automatically generated">
            <a:extLst>
              <a:ext uri="{FF2B5EF4-FFF2-40B4-BE49-F238E27FC236}">
                <a16:creationId xmlns:a16="http://schemas.microsoft.com/office/drawing/2014/main" id="{F0B0BE41-BA22-56A0-4BDA-B0FDBBD4643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79641" y="592222"/>
            <a:ext cx="1801784" cy="1273926"/>
          </a:xfrm>
          <a:prstGeom prst="rect">
            <a:avLst/>
          </a:prstGeom>
        </p:spPr>
      </p:pic>
      <p:pic>
        <p:nvPicPr>
          <p:cNvPr id="19" name="Picture 18" descr="A desk with a printer and a computer&#10;&#10;Description automatically generated">
            <a:extLst>
              <a:ext uri="{FF2B5EF4-FFF2-40B4-BE49-F238E27FC236}">
                <a16:creationId xmlns:a16="http://schemas.microsoft.com/office/drawing/2014/main" id="{0561D7D3-2AB1-8618-88A1-DE336077E96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75119" y="588010"/>
            <a:ext cx="1801784" cy="1273926"/>
          </a:xfrm>
          <a:prstGeom prst="rect">
            <a:avLst/>
          </a:prstGeom>
        </p:spPr>
      </p:pic>
      <p:pic>
        <p:nvPicPr>
          <p:cNvPr id="24" name="Picture 23" descr="A hand inserting a black device into a printer&#10;&#10;Description automatically generated">
            <a:extLst>
              <a:ext uri="{FF2B5EF4-FFF2-40B4-BE49-F238E27FC236}">
                <a16:creationId xmlns:a16="http://schemas.microsoft.com/office/drawing/2014/main" id="{0E900527-1D2A-F9A1-61B6-4F562DEEEFA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62535" y="4144613"/>
            <a:ext cx="1801871" cy="1062002"/>
          </a:xfrm>
          <a:prstGeom prst="rect">
            <a:avLst/>
          </a:prstGeom>
        </p:spPr>
      </p:pic>
      <p:pic>
        <p:nvPicPr>
          <p:cNvPr id="26" name="Picture 25" descr="A hand holding a phone and a printer&#10;&#10;Description automatically generated">
            <a:extLst>
              <a:ext uri="{FF2B5EF4-FFF2-40B4-BE49-F238E27FC236}">
                <a16:creationId xmlns:a16="http://schemas.microsoft.com/office/drawing/2014/main" id="{1ECB36C4-93DA-C2D8-D2FF-233F9E76067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04257" y="4248550"/>
            <a:ext cx="1093177" cy="1207482"/>
          </a:xfrm>
          <a:prstGeom prst="rect">
            <a:avLst/>
          </a:prstGeom>
        </p:spPr>
      </p:pic>
      <p:sp>
        <p:nvSpPr>
          <p:cNvPr id="8" name="TextBox 7">
            <a:extLst>
              <a:ext uri="{FF2B5EF4-FFF2-40B4-BE49-F238E27FC236}">
                <a16:creationId xmlns:a16="http://schemas.microsoft.com/office/drawing/2014/main" id="{4C24C7D1-8ADE-F7BD-C63A-503491A5FA72}"/>
              </a:ext>
            </a:extLst>
          </p:cNvPr>
          <p:cNvSpPr txBox="1"/>
          <p:nvPr/>
        </p:nvSpPr>
        <p:spPr>
          <a:xfrm>
            <a:off x="558801" y="8091194"/>
            <a:ext cx="1098548" cy="400110"/>
          </a:xfrm>
          <a:prstGeom prst="rect">
            <a:avLst/>
          </a:prstGeom>
          <a:noFill/>
        </p:spPr>
        <p:txBody>
          <a:bodyPr wrap="square" rtlCol="0">
            <a:spAutoFit/>
          </a:bodyPr>
          <a:lstStyle/>
          <a:p>
            <a:r>
              <a:rPr lang="pl-PL" sz="1000" b="1">
                <a:latin typeface="Arial" panose="020B0604020202020204" pitchFamily="34" charset="0"/>
                <a:cs typeface="Arial" panose="020B0604020202020204" pitchFamily="34" charset="0"/>
              </a:rPr>
              <a:t>GAMA PRODUKTÓW</a:t>
            </a:r>
          </a:p>
        </p:txBody>
      </p:sp>
    </p:spTree>
    <p:custDataLst>
      <p:tags r:id="rId1"/>
    </p:custDataLst>
    <p:extLst>
      <p:ext uri="{BB962C8B-B14F-4D97-AF65-F5344CB8AC3E}">
        <p14:creationId xmlns:p14="http://schemas.microsoft.com/office/powerpoint/2010/main" val="209190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9DDD78C-CF7C-664B-2287-045610D04498}"/>
              </a:ext>
            </a:extLst>
          </p:cNvPr>
          <p:cNvSpPr>
            <a:spLocks noGrp="1"/>
          </p:cNvSpPr>
          <p:nvPr>
            <p:ph type="body" sz="quarter" idx="10"/>
          </p:nvPr>
        </p:nvSpPr>
        <p:spPr>
          <a:xfrm>
            <a:off x="646967" y="581312"/>
            <a:ext cx="4491675" cy="263679"/>
          </a:xfrm>
        </p:spPr>
        <p:txBody>
          <a:bodyPr>
            <a:noAutofit/>
          </a:bodyPr>
          <a:lstStyle/>
          <a:p>
            <a:r>
              <a:rPr lang="pl-PL" dirty="0"/>
              <a:t>DANE TECHNICZNE</a:t>
            </a:r>
          </a:p>
        </p:txBody>
      </p:sp>
      <p:graphicFrame>
        <p:nvGraphicFramePr>
          <p:cNvPr id="2" name="Table 1">
            <a:extLst>
              <a:ext uri="{FF2B5EF4-FFF2-40B4-BE49-F238E27FC236}">
                <a16:creationId xmlns:a16="http://schemas.microsoft.com/office/drawing/2014/main" id="{0B5238CB-49E4-B467-4611-9B58E31645AD}"/>
              </a:ext>
            </a:extLst>
          </p:cNvPr>
          <p:cNvGraphicFramePr>
            <a:graphicFrameLocks noGrp="1"/>
          </p:cNvGraphicFramePr>
          <p:nvPr>
            <p:extLst>
              <p:ext uri="{D42A27DB-BD31-4B8C-83A1-F6EECF244321}">
                <p14:modId xmlns:p14="http://schemas.microsoft.com/office/powerpoint/2010/main" val="649974562"/>
              </p:ext>
            </p:extLst>
          </p:nvPr>
        </p:nvGraphicFramePr>
        <p:xfrm>
          <a:off x="726642" y="1083141"/>
          <a:ext cx="2990851" cy="8642541"/>
        </p:xfrm>
        <a:graphic>
          <a:graphicData uri="http://schemas.openxmlformats.org/drawingml/2006/table">
            <a:tbl>
              <a:tblPr/>
              <a:tblGrid>
                <a:gridCol w="1097560">
                  <a:extLst>
                    <a:ext uri="{9D8B030D-6E8A-4147-A177-3AD203B41FA5}">
                      <a16:colId xmlns:a16="http://schemas.microsoft.com/office/drawing/2014/main" val="2217683715"/>
                    </a:ext>
                  </a:extLst>
                </a:gridCol>
                <a:gridCol w="1893291">
                  <a:extLst>
                    <a:ext uri="{9D8B030D-6E8A-4147-A177-3AD203B41FA5}">
                      <a16:colId xmlns:a16="http://schemas.microsoft.com/office/drawing/2014/main" val="294119739"/>
                    </a:ext>
                  </a:extLst>
                </a:gridCol>
              </a:tblGrid>
              <a:tr h="0">
                <a:tc>
                  <a:txBody>
                    <a:bodyPr/>
                    <a:lstStyle/>
                    <a:p>
                      <a:pPr algn="l" fontAlgn="t">
                        <a:lnSpc>
                          <a:spcPct val="95000"/>
                        </a:lnSpc>
                      </a:pPr>
                      <a:r>
                        <a:rPr lang="pl-PL" sz="600" b="1" i="0" u="none" strike="noStrike">
                          <a:solidFill>
                            <a:srgbClr val="000000"/>
                          </a:solidFill>
                          <a:effectLst/>
                          <a:latin typeface="+mj-lt"/>
                        </a:rPr>
                        <a:t>CHARAKTERYSTYKA OGÓLNA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60394153"/>
                  </a:ext>
                </a:extLst>
              </a:tr>
              <a:tr h="0">
                <a:tc>
                  <a:txBody>
                    <a:bodyPr/>
                    <a:lstStyle/>
                    <a:p>
                      <a:pPr algn="l" fontAlgn="t">
                        <a:lnSpc>
                          <a:spcPct val="95000"/>
                        </a:lnSpc>
                      </a:pPr>
                      <a:r>
                        <a:rPr lang="pl-PL" sz="600" b="1" i="0" u="none" strike="noStrike">
                          <a:solidFill>
                            <a:srgbClr val="000000"/>
                          </a:solidFill>
                          <a:effectLst/>
                          <a:latin typeface="+mj-lt"/>
                        </a:rPr>
                        <a:t>Model</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MAXIFY GX6140</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41848453"/>
                  </a:ext>
                </a:extLst>
              </a:tr>
              <a:tr h="0">
                <a:tc>
                  <a:txBody>
                    <a:bodyPr/>
                    <a:lstStyle/>
                    <a:p>
                      <a:pPr algn="l" fontAlgn="t">
                        <a:lnSpc>
                          <a:spcPct val="95000"/>
                        </a:lnSpc>
                      </a:pPr>
                      <a:r>
                        <a:rPr lang="pl-PL" sz="600" b="1" i="0" u="none" strike="noStrike">
                          <a:solidFill>
                            <a:srgbClr val="000000"/>
                          </a:solidFill>
                          <a:effectLst/>
                          <a:latin typeface="+mj-lt"/>
                        </a:rPr>
                        <a:t>Funkcje</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Wi-Fi, Ethernet, drukowanie, kopiowanie, skanowanie, obsługa chmury</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83104906"/>
                  </a:ext>
                </a:extLst>
              </a:tr>
              <a:tr h="0">
                <a:tc>
                  <a:txBody>
                    <a:bodyPr/>
                    <a:lstStyle/>
                    <a:p>
                      <a:pPr algn="l" rtl="0" fontAlgn="t">
                        <a:lnSpc>
                          <a:spcPct val="95000"/>
                        </a:lnSpc>
                      </a:pPr>
                      <a:endParaRPr lang="en-US" sz="600" b="1" i="0" u="none" strike="noStrike" dirty="0">
                        <a:solidFill>
                          <a:srgbClr val="000000"/>
                        </a:solidFill>
                        <a:effectLst/>
                        <a:latin typeface="+mj-lt"/>
                      </a:endParaRP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72701847"/>
                  </a:ext>
                </a:extLst>
              </a:tr>
              <a:tr h="0">
                <a:tc>
                  <a:txBody>
                    <a:bodyPr/>
                    <a:lstStyle/>
                    <a:p>
                      <a:pPr algn="l" fontAlgn="t">
                        <a:lnSpc>
                          <a:spcPct val="95000"/>
                        </a:lnSpc>
                      </a:pPr>
                      <a:r>
                        <a:rPr lang="pl-PL" sz="600" b="1" i="0" u="none" strike="noStrike">
                          <a:solidFill>
                            <a:srgbClr val="000000"/>
                          </a:solidFill>
                          <a:effectLst/>
                          <a:latin typeface="+mj-lt"/>
                          <a:ea typeface="+mj-lt"/>
                        </a:rPr>
                        <a:t>DANE TECHNICZNE DRUKARKI</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 </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28290386"/>
                  </a:ext>
                </a:extLst>
              </a:tr>
              <a:tr h="0">
                <a:tc>
                  <a:txBody>
                    <a:bodyPr/>
                    <a:lstStyle/>
                    <a:p>
                      <a:pPr algn="l" fontAlgn="t">
                        <a:lnSpc>
                          <a:spcPct val="95000"/>
                        </a:lnSpc>
                      </a:pPr>
                      <a:r>
                        <a:rPr lang="pl-PL" sz="600" b="1" i="0" u="none" strike="noStrike">
                          <a:solidFill>
                            <a:srgbClr val="000000"/>
                          </a:solidFill>
                          <a:effectLst/>
                          <a:latin typeface="+mj-lt"/>
                          <a:ea typeface="+mj-lt"/>
                        </a:rPr>
                        <a:t>Rozdzielczość drukowania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Maks. 600 × 1200 dpi</a:t>
                      </a:r>
                      <a:r>
                        <a:rPr lang="pl-PL" sz="600" b="0" i="0" u="none" strike="noStrike" baseline="30000">
                          <a:solidFill>
                            <a:srgbClr val="000000"/>
                          </a:solidFill>
                          <a:effectLst/>
                          <a:latin typeface="+mj-lt"/>
                          <a:ea typeface="+mj-lt"/>
                        </a:rPr>
                        <a:t>1</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83650091"/>
                  </a:ext>
                </a:extLst>
              </a:tr>
              <a:tr h="0">
                <a:tc>
                  <a:txBody>
                    <a:bodyPr/>
                    <a:lstStyle/>
                    <a:p>
                      <a:pPr algn="l" fontAlgn="t">
                        <a:lnSpc>
                          <a:spcPct val="95000"/>
                        </a:lnSpc>
                      </a:pPr>
                      <a:r>
                        <a:rPr lang="pl-PL" sz="600" b="1" i="0" u="none" strike="noStrike">
                          <a:solidFill>
                            <a:srgbClr val="000000"/>
                          </a:solidFill>
                          <a:effectLst/>
                          <a:latin typeface="+mj-lt"/>
                          <a:ea typeface="+mj-lt"/>
                        </a:rPr>
                        <a:t>Marginesy wydruków (min.)</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Górny: 3 mm; dolny: 5 mm; lewy i prawy: 3,4 mm</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7657778"/>
                  </a:ext>
                </a:extLst>
              </a:tr>
              <a:tr h="0">
                <a:tc>
                  <a:txBody>
                    <a:bodyPr/>
                    <a:lstStyle/>
                    <a:p>
                      <a:pPr algn="l" fontAlgn="t">
                        <a:lnSpc>
                          <a:spcPct val="95000"/>
                        </a:lnSpc>
                      </a:pPr>
                      <a:r>
                        <a:rPr lang="pl-PL" sz="600" b="1" i="0" u="none" strike="noStrike">
                          <a:solidFill>
                            <a:srgbClr val="000000"/>
                          </a:solidFill>
                          <a:effectLst/>
                          <a:latin typeface="+mj-lt"/>
                          <a:ea typeface="+mj-lt"/>
                        </a:rPr>
                        <a:t>Technologia druku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1. Głowica drukująca</a:t>
                      </a:r>
                    </a:p>
                    <a:p>
                      <a:pPr algn="l" fontAlgn="t">
                        <a:lnSpc>
                          <a:spcPct val="95000"/>
                        </a:lnSpc>
                      </a:pPr>
                      <a:r>
                        <a:rPr lang="pl-PL" sz="600" b="0" i="0" u="none" strike="noStrike">
                          <a:solidFill>
                            <a:srgbClr val="000000"/>
                          </a:solidFill>
                          <a:effectLst/>
                          <a:latin typeface="+mj-lt"/>
                          <a:ea typeface="+mj-lt"/>
                        </a:rPr>
                        <a:t>Drukarka z uzupełnianymi zbiornikami z atramentem</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16258861"/>
                  </a:ext>
                </a:extLst>
              </a:tr>
              <a:tr h="0">
                <a:tc>
                  <a:txBody>
                    <a:bodyPr/>
                    <a:lstStyle/>
                    <a:p>
                      <a:pPr algn="l" fontAlgn="t">
                        <a:lnSpc>
                          <a:spcPct val="95000"/>
                        </a:lnSpc>
                      </a:pPr>
                      <a:r>
                        <a:rPr lang="pl-PL" sz="600" b="1" i="0" u="none" strike="noStrike" dirty="0">
                          <a:solidFill>
                            <a:srgbClr val="000000"/>
                          </a:solidFill>
                          <a:effectLst/>
                          <a:latin typeface="+mj-lt"/>
                          <a:ea typeface="+mj-lt"/>
                        </a:rPr>
                        <a:t>Szybkość drukowania </a:t>
                      </a:r>
                      <a:br>
                        <a:rPr lang="en-US" sz="600" b="1" i="0" u="none" strike="noStrike" dirty="0">
                          <a:solidFill>
                            <a:srgbClr val="000000"/>
                          </a:solidFill>
                          <a:effectLst/>
                          <a:latin typeface="+mj-lt"/>
                          <a:ea typeface="+mj-lt"/>
                        </a:rPr>
                      </a:br>
                      <a:r>
                        <a:rPr lang="pl-PL" sz="600" b="1" i="0" u="none" strike="noStrike" dirty="0">
                          <a:solidFill>
                            <a:srgbClr val="000000"/>
                          </a:solidFill>
                          <a:effectLst/>
                          <a:latin typeface="+mj-lt"/>
                          <a:ea typeface="+mj-lt"/>
                        </a:rPr>
                        <a:t>w trybie monochromatycznym</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Około 24,0 obr./min</a:t>
                      </a:r>
                      <a:r>
                        <a:rPr lang="pl-PL" sz="600" b="0" i="0" u="none" strike="noStrike" baseline="30000">
                          <a:solidFill>
                            <a:srgbClr val="000000"/>
                          </a:solidFill>
                          <a:effectLst/>
                          <a:latin typeface="+mj-lt"/>
                          <a:ea typeface="+mj-lt"/>
                        </a:rPr>
                        <a:t>2</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25406928"/>
                  </a:ext>
                </a:extLst>
              </a:tr>
              <a:tr h="0">
                <a:tc>
                  <a:txBody>
                    <a:bodyPr/>
                    <a:lstStyle/>
                    <a:p>
                      <a:pPr algn="l" fontAlgn="t">
                        <a:lnSpc>
                          <a:spcPct val="95000"/>
                        </a:lnSpc>
                      </a:pPr>
                      <a:r>
                        <a:rPr lang="pl-PL" sz="600" b="1" i="0" u="none" strike="noStrike" dirty="0">
                          <a:solidFill>
                            <a:srgbClr val="000000"/>
                          </a:solidFill>
                          <a:effectLst/>
                          <a:latin typeface="+mj-lt"/>
                          <a:ea typeface="+mj-lt"/>
                        </a:rPr>
                        <a:t>Szybkość drukowania </a:t>
                      </a:r>
                      <a:br>
                        <a:rPr lang="en-US" sz="600" b="1" i="0" u="none" strike="noStrike" dirty="0">
                          <a:solidFill>
                            <a:srgbClr val="000000"/>
                          </a:solidFill>
                          <a:effectLst/>
                          <a:latin typeface="+mj-lt"/>
                          <a:ea typeface="+mj-lt"/>
                        </a:rPr>
                      </a:br>
                      <a:r>
                        <a:rPr lang="pl-PL" sz="600" b="1" i="0" u="none" strike="noStrike" dirty="0">
                          <a:solidFill>
                            <a:srgbClr val="000000"/>
                          </a:solidFill>
                          <a:effectLst/>
                          <a:latin typeface="+mj-lt"/>
                          <a:ea typeface="+mj-lt"/>
                        </a:rPr>
                        <a:t>w kolorze</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Około 15,5 obr./min</a:t>
                      </a:r>
                      <a:r>
                        <a:rPr lang="pl-PL" sz="600" b="0" i="0" u="none" strike="noStrike" baseline="30000">
                          <a:solidFill>
                            <a:srgbClr val="000000"/>
                          </a:solidFill>
                          <a:effectLst/>
                          <a:latin typeface="+mj-lt"/>
                          <a:ea typeface="+mj-lt"/>
                        </a:rPr>
                        <a:t>2</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39503563"/>
                  </a:ext>
                </a:extLst>
              </a:tr>
              <a:tr h="0">
                <a:tc>
                  <a:txBody>
                    <a:bodyPr/>
                    <a:lstStyle/>
                    <a:p>
                      <a:pPr algn="l" fontAlgn="t">
                        <a:lnSpc>
                          <a:spcPct val="95000"/>
                        </a:lnSpc>
                      </a:pPr>
                      <a:r>
                        <a:rPr lang="pl-PL" sz="600" b="1" i="0" u="none" strike="noStrike">
                          <a:solidFill>
                            <a:srgbClr val="000000"/>
                          </a:solidFill>
                          <a:effectLst/>
                          <a:latin typeface="+mj-lt"/>
                          <a:ea typeface="+mj-lt"/>
                        </a:rPr>
                        <a:t>Czas wydruku pierwszej strony</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Tryb monochromatyczny: 5,5 s (tryb gotowości/jednostronny)</a:t>
                      </a:r>
                      <a:r>
                        <a:rPr lang="pl-PL" sz="600" b="0" i="0" u="none" strike="noStrike" baseline="30000">
                          <a:solidFill>
                            <a:srgbClr val="000000"/>
                          </a:solidFill>
                          <a:effectLst/>
                          <a:latin typeface="+mj-lt"/>
                          <a:ea typeface="+mj-lt"/>
                        </a:rPr>
                        <a:t>3</a:t>
                      </a:r>
                    </a:p>
                    <a:p>
                      <a:pPr algn="l" fontAlgn="t">
                        <a:lnSpc>
                          <a:spcPct val="95000"/>
                        </a:lnSpc>
                      </a:pPr>
                      <a:r>
                        <a:rPr lang="pl-PL" sz="600" b="0" i="0" u="none" strike="noStrike">
                          <a:solidFill>
                            <a:srgbClr val="000000"/>
                          </a:solidFill>
                          <a:effectLst/>
                          <a:latin typeface="+mj-lt"/>
                          <a:ea typeface="+mj-lt"/>
                        </a:rPr>
                        <a:t>Tryb kolorowy: 7 s (tryb gotowości/jednostronny)</a:t>
                      </a:r>
                      <a:r>
                        <a:rPr lang="pl-PL" sz="600" b="0" i="0" u="none" strike="noStrike" baseline="30000">
                          <a:solidFill>
                            <a:srgbClr val="000000"/>
                          </a:solidFill>
                          <a:effectLst/>
                          <a:latin typeface="+mj-lt"/>
                          <a:ea typeface="+mj-lt"/>
                        </a:rPr>
                        <a:t>3</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578297"/>
                  </a:ext>
                </a:extLst>
              </a:tr>
              <a:tr h="0">
                <a:tc>
                  <a:txBody>
                    <a:bodyPr/>
                    <a:lstStyle/>
                    <a:p>
                      <a:pPr algn="l" fontAlgn="t">
                        <a:lnSpc>
                          <a:spcPct val="95000"/>
                        </a:lnSpc>
                      </a:pPr>
                      <a:r>
                        <a:rPr lang="pl-PL" sz="600" b="1" i="0" u="none" strike="noStrike">
                          <a:solidFill>
                            <a:srgbClr val="000000"/>
                          </a:solidFill>
                          <a:effectLst/>
                          <a:latin typeface="+mj-lt"/>
                          <a:ea typeface="+mj-lt"/>
                        </a:rPr>
                        <a:t>Drukowanie dwustronne</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Automatyczny druk dwustronny (A4, Letter – papier</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zwykły (64 g/m</a:t>
                      </a:r>
                      <a:r>
                        <a:rPr lang="pl-PL" sz="600" b="0" i="0" u="none" strike="noStrike" baseline="30000">
                          <a:solidFill>
                            <a:srgbClr val="000000"/>
                          </a:solidFill>
                          <a:effectLst/>
                          <a:latin typeface="+mj-lt"/>
                          <a:ea typeface="+mj-lt"/>
                        </a:rPr>
                        <a:t>2</a:t>
                      </a:r>
                      <a:r>
                        <a:rPr lang="pl-PL" sz="600" b="0" i="0" u="none" strike="noStrike">
                          <a:solidFill>
                            <a:srgbClr val="000000"/>
                          </a:solidFill>
                          <a:effectLst/>
                          <a:latin typeface="+mj-lt"/>
                          <a:ea typeface="+mj-lt"/>
                        </a:rPr>
                        <a:t>), Canon Red Label</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Superior (WOP111), Canon Oce</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Office Color Paper (SAT213))</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80657587"/>
                  </a:ext>
                </a:extLst>
              </a:tr>
              <a:tr h="0">
                <a:tc>
                  <a:txBody>
                    <a:bodyPr/>
                    <a:lstStyle/>
                    <a:p>
                      <a:pPr algn="l" rtl="0" fontAlgn="t">
                        <a:lnSpc>
                          <a:spcPct val="95000"/>
                        </a:lnSpc>
                      </a:pPr>
                      <a:endParaRPr lang="en-US" sz="600" b="1" i="0" u="none" strike="noStrike" dirty="0">
                        <a:solidFill>
                          <a:srgbClr val="000000"/>
                        </a:solidFill>
                        <a:effectLst/>
                        <a:latin typeface="+mj-lt"/>
                        <a:ea typeface="メイリオ" panose="020B0604030504040204" pitchFamily="34" charset="-128"/>
                      </a:endParaRP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26102271"/>
                  </a:ext>
                </a:extLst>
              </a:tr>
              <a:tr h="102446">
                <a:tc>
                  <a:txBody>
                    <a:bodyPr/>
                    <a:lstStyle/>
                    <a:p>
                      <a:pPr algn="l" fontAlgn="t">
                        <a:lnSpc>
                          <a:spcPct val="95000"/>
                        </a:lnSpc>
                      </a:pPr>
                      <a:r>
                        <a:rPr lang="pl-PL" sz="600" b="1" i="0" u="none" strike="noStrike">
                          <a:solidFill>
                            <a:srgbClr val="000000"/>
                          </a:solidFill>
                          <a:effectLst/>
                          <a:latin typeface="+mj-lt"/>
                          <a:ea typeface="+mj-lt"/>
                        </a:rPr>
                        <a:t>MATERIAŁY EKSPLOATACYJNE I WYDAJNOŚĆ</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 </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70262830"/>
                  </a:ext>
                </a:extLst>
              </a:tr>
              <a:tr h="0">
                <a:tc>
                  <a:txBody>
                    <a:bodyPr/>
                    <a:lstStyle/>
                    <a:p>
                      <a:pPr algn="l" fontAlgn="t">
                        <a:lnSpc>
                          <a:spcPct val="95000"/>
                        </a:lnSpc>
                      </a:pPr>
                      <a:r>
                        <a:rPr lang="pl-PL" sz="600" b="1" i="0" u="none" strike="noStrike" dirty="0">
                          <a:solidFill>
                            <a:srgbClr val="000000"/>
                          </a:solidFill>
                          <a:effectLst/>
                          <a:latin typeface="+mj-lt"/>
                          <a:ea typeface="+mj-lt"/>
                        </a:rPr>
                        <a:t>Standardowe butelki </a:t>
                      </a:r>
                      <a:br>
                        <a:rPr lang="en-US" sz="600" b="1" i="0" u="none" strike="noStrike" dirty="0">
                          <a:solidFill>
                            <a:srgbClr val="000000"/>
                          </a:solidFill>
                          <a:effectLst/>
                          <a:latin typeface="+mj-lt"/>
                          <a:ea typeface="+mj-lt"/>
                        </a:rPr>
                      </a:br>
                      <a:r>
                        <a:rPr lang="pl-PL" sz="600" b="1" i="0" u="none" strike="noStrike" dirty="0">
                          <a:solidFill>
                            <a:srgbClr val="000000"/>
                          </a:solidFill>
                          <a:effectLst/>
                          <a:latin typeface="+mj-lt"/>
                          <a:ea typeface="+mj-lt"/>
                        </a:rPr>
                        <a:t>z atramentem</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GI-46 BK</a:t>
                      </a:r>
                    </a:p>
                    <a:p>
                      <a:pPr algn="l" fontAlgn="t">
                        <a:lnSpc>
                          <a:spcPct val="95000"/>
                        </a:lnSpc>
                      </a:pPr>
                      <a:r>
                        <a:rPr lang="pl-PL" sz="600" b="0" i="0" u="none" strike="noStrike">
                          <a:solidFill>
                            <a:srgbClr val="000000"/>
                          </a:solidFill>
                          <a:effectLst/>
                          <a:latin typeface="+mj-lt"/>
                          <a:ea typeface="+mj-lt"/>
                        </a:rPr>
                        <a:t>GI-46 C</a:t>
                      </a:r>
                    </a:p>
                    <a:p>
                      <a:pPr algn="l" fontAlgn="t">
                        <a:lnSpc>
                          <a:spcPct val="95000"/>
                        </a:lnSpc>
                      </a:pPr>
                      <a:r>
                        <a:rPr lang="pl-PL" sz="600" b="0" i="0" u="none" strike="noStrike">
                          <a:solidFill>
                            <a:srgbClr val="000000"/>
                          </a:solidFill>
                          <a:effectLst/>
                          <a:latin typeface="+mj-lt"/>
                          <a:ea typeface="+mj-lt"/>
                        </a:rPr>
                        <a:t>GI-46 M</a:t>
                      </a:r>
                    </a:p>
                    <a:p>
                      <a:pPr algn="l" fontAlgn="t">
                        <a:lnSpc>
                          <a:spcPct val="95000"/>
                        </a:lnSpc>
                      </a:pPr>
                      <a:r>
                        <a:rPr lang="pl-PL" sz="600" b="0" i="0" u="none" strike="noStrike">
                          <a:solidFill>
                            <a:srgbClr val="000000"/>
                          </a:solidFill>
                          <a:effectLst/>
                          <a:latin typeface="+mj-lt"/>
                          <a:ea typeface="+mj-lt"/>
                        </a:rPr>
                        <a:t>GI-46 Y</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82391212"/>
                  </a:ext>
                </a:extLst>
              </a:tr>
              <a:tr h="0">
                <a:tc>
                  <a:txBody>
                    <a:bodyPr/>
                    <a:lstStyle/>
                    <a:p>
                      <a:pPr algn="l" fontAlgn="t">
                        <a:lnSpc>
                          <a:spcPct val="95000"/>
                        </a:lnSpc>
                      </a:pPr>
                      <a:r>
                        <a:rPr lang="pl-PL" sz="600" b="1" i="0" u="none" strike="noStrike">
                          <a:solidFill>
                            <a:srgbClr val="000000"/>
                          </a:solidFill>
                          <a:effectLst/>
                          <a:latin typeface="+mj-lt"/>
                          <a:ea typeface="+mj-lt"/>
                        </a:rPr>
                        <a:t>Kaseta konserwacyjna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MC-G01 (wymiany dokonuje użytkownik)</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25217051"/>
                  </a:ext>
                </a:extLst>
              </a:tr>
              <a:tr h="0">
                <a:tc>
                  <a:txBody>
                    <a:bodyPr/>
                    <a:lstStyle/>
                    <a:p>
                      <a:pPr algn="l" fontAlgn="t">
                        <a:lnSpc>
                          <a:spcPct val="95000"/>
                        </a:lnSpc>
                      </a:pPr>
                      <a:r>
                        <a:rPr lang="pl-PL" sz="600" b="1" i="0" u="none" strike="noStrike" dirty="0">
                          <a:solidFill>
                            <a:srgbClr val="000000"/>
                          </a:solidFill>
                          <a:effectLst/>
                          <a:latin typeface="+mj-lt"/>
                          <a:ea typeface="+mj-lt"/>
                        </a:rPr>
                        <a:t>Wydajność butelki (papier</a:t>
                      </a:r>
                      <a:r>
                        <a:rPr lang="en-US" sz="600" b="1" i="0" u="none" strike="noStrike" dirty="0">
                          <a:solidFill>
                            <a:srgbClr val="000000"/>
                          </a:solidFill>
                          <a:effectLst/>
                          <a:latin typeface="+mj-lt"/>
                          <a:ea typeface="+mj-lt"/>
                        </a:rPr>
                        <a:t> </a:t>
                      </a:r>
                      <a:r>
                        <a:rPr lang="pl-PL" sz="600" b="1" i="0" u="none" strike="noStrike" dirty="0">
                          <a:solidFill>
                            <a:srgbClr val="000000"/>
                          </a:solidFill>
                          <a:effectLst/>
                          <a:latin typeface="+mj-lt"/>
                          <a:ea typeface="+mj-lt"/>
                        </a:rPr>
                        <a:t>zwykły)</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Drukowanie kolorowych dokumentów A4</a:t>
                      </a:r>
                      <a:r>
                        <a:rPr lang="pl-PL" sz="600" b="0" i="0" u="none" strike="noStrike" baseline="30000">
                          <a:solidFill>
                            <a:srgbClr val="000000"/>
                          </a:solidFill>
                          <a:effectLst/>
                          <a:latin typeface="+mj-lt"/>
                          <a:ea typeface="+mj-lt"/>
                        </a:rPr>
                        <a:t>4</a:t>
                      </a:r>
                    </a:p>
                    <a:p>
                      <a:pPr algn="l" fontAlgn="t">
                        <a:lnSpc>
                          <a:spcPct val="95000"/>
                        </a:lnSpc>
                      </a:pPr>
                      <a:r>
                        <a:rPr lang="pl-PL" sz="600" b="0" i="0" u="none" strike="noStrike">
                          <a:solidFill>
                            <a:srgbClr val="000000"/>
                          </a:solidFill>
                          <a:effectLst/>
                          <a:latin typeface="+mj-lt"/>
                          <a:ea typeface="+mj-lt"/>
                        </a:rPr>
                        <a:t>Czarny: 6000 stron (tryb ekonomiczny: 9000 stron)</a:t>
                      </a:r>
                      <a:r>
                        <a:rPr lang="pl-PL" sz="600" b="0" i="0" u="none" strike="noStrike" baseline="30000">
                          <a:solidFill>
                            <a:srgbClr val="000000"/>
                          </a:solidFill>
                          <a:effectLst/>
                          <a:latin typeface="+mj-lt"/>
                          <a:ea typeface="+mj-lt"/>
                        </a:rPr>
                        <a:t>5</a:t>
                      </a:r>
                    </a:p>
                    <a:p>
                      <a:pPr algn="l" fontAlgn="t">
                        <a:lnSpc>
                          <a:spcPct val="95000"/>
                        </a:lnSpc>
                      </a:pPr>
                      <a:r>
                        <a:rPr lang="pl-PL" sz="600" b="0" i="0" u="none" strike="noStrike">
                          <a:solidFill>
                            <a:srgbClr val="000000"/>
                          </a:solidFill>
                          <a:effectLst/>
                          <a:latin typeface="+mj-lt"/>
                          <a:ea typeface="+mj-lt"/>
                        </a:rPr>
                        <a:t>Kolorowy: 14 000 stron (tryb ekonomiczny: 21 000 stron)</a:t>
                      </a:r>
                      <a:r>
                        <a:rPr lang="pl-PL" sz="600" b="0" i="0" u="none" strike="noStrike" baseline="30000">
                          <a:solidFill>
                            <a:srgbClr val="000000"/>
                          </a:solidFill>
                          <a:effectLst/>
                          <a:latin typeface="+mj-lt"/>
                          <a:ea typeface="+mj-lt"/>
                        </a:rPr>
                        <a:t>5</a:t>
                      </a:r>
                    </a:p>
                    <a:p>
                      <a:pPr algn="l" fontAlgn="t">
                        <a:lnSpc>
                          <a:spcPct val="95000"/>
                        </a:lnSpc>
                      </a:pPr>
                      <a:r>
                        <a:rPr lang="pl-PL" sz="500" b="0" i="0" u="none" strike="noStrike">
                          <a:solidFill>
                            <a:srgbClr val="000000"/>
                          </a:solidFill>
                          <a:effectLst/>
                          <a:latin typeface="+mj-lt"/>
                          <a:ea typeface="+mj-lt"/>
                        </a:rPr>
                        <a:t>* Szacowana dodatkowa wydajność</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8321782"/>
                  </a:ext>
                </a:extLst>
              </a:tr>
              <a:tr h="0">
                <a:tc>
                  <a:txBody>
                    <a:bodyPr/>
                    <a:lstStyle/>
                    <a:p>
                      <a:pPr algn="l" rtl="0" fontAlgn="t">
                        <a:lnSpc>
                          <a:spcPct val="95000"/>
                        </a:lnSpc>
                      </a:pPr>
                      <a:endParaRPr lang="en-US" sz="600" b="1" i="0" u="none" strike="noStrike" dirty="0">
                        <a:solidFill>
                          <a:srgbClr val="000000"/>
                        </a:solidFill>
                        <a:effectLst/>
                        <a:latin typeface="+mj-lt"/>
                        <a:ea typeface="メイリオ" panose="020B0604030504040204" pitchFamily="34" charset="-128"/>
                      </a:endParaRP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chemeClr val="tx1"/>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0769859"/>
                  </a:ext>
                </a:extLst>
              </a:tr>
              <a:tr h="0">
                <a:tc>
                  <a:txBody>
                    <a:bodyPr/>
                    <a:lstStyle/>
                    <a:p>
                      <a:pPr algn="l" fontAlgn="t">
                        <a:lnSpc>
                          <a:spcPct val="95000"/>
                        </a:lnSpc>
                      </a:pPr>
                      <a:r>
                        <a:rPr lang="pl-PL" sz="600" b="1" i="0" u="none" strike="noStrike">
                          <a:solidFill>
                            <a:srgbClr val="000000"/>
                          </a:solidFill>
                          <a:effectLst/>
                          <a:latin typeface="+mj-lt"/>
                          <a:ea typeface="+mj-lt"/>
                        </a:rPr>
                        <a:t>OBSŁUGA PAPIERU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 </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37950147"/>
                  </a:ext>
                </a:extLst>
              </a:tr>
              <a:tr h="0">
                <a:tc>
                  <a:txBody>
                    <a:bodyPr/>
                    <a:lstStyle/>
                    <a:p>
                      <a:pPr algn="l" fontAlgn="t">
                        <a:lnSpc>
                          <a:spcPct val="95000"/>
                        </a:lnSpc>
                      </a:pPr>
                      <a:r>
                        <a:rPr lang="pl-PL" sz="600" b="1" i="0" u="none" strike="noStrike">
                          <a:solidFill>
                            <a:srgbClr val="000000"/>
                          </a:solidFill>
                          <a:effectLst/>
                          <a:latin typeface="+mj-lt"/>
                          <a:ea typeface="+mj-lt"/>
                        </a:rPr>
                        <a:t>Rodzaje papieru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p>
                      <a:pPr algn="l" fontAlgn="t">
                        <a:lnSpc>
                          <a:spcPct val="95000"/>
                        </a:lnSpc>
                      </a:pPr>
                      <a:r>
                        <a:rPr lang="pl-PL" sz="600" b="0" i="0" u="none" strike="noStrike" dirty="0">
                          <a:solidFill>
                            <a:srgbClr val="000000"/>
                          </a:solidFill>
                          <a:effectLst/>
                          <a:latin typeface="+mj-lt"/>
                          <a:ea typeface="+mj-lt"/>
                        </a:rPr>
                        <a:t>Papier zwykły (64–105 g/m</a:t>
                      </a:r>
                      <a:r>
                        <a:rPr lang="pl-PL" sz="600" b="0" i="0" u="none" strike="noStrike" baseline="30000" dirty="0">
                          <a:solidFill>
                            <a:srgbClr val="000000"/>
                          </a:solidFill>
                          <a:effectLst/>
                          <a:latin typeface="+mj-lt"/>
                          <a:ea typeface="+mj-lt"/>
                        </a:rPr>
                        <a:t>2</a:t>
                      </a:r>
                      <a:r>
                        <a:rPr lang="pl-PL" sz="600" b="0" i="0" u="none" strike="noStrike" dirty="0">
                          <a:solidFill>
                            <a:srgbClr val="000000"/>
                          </a:solidFill>
                          <a:effectLst/>
                          <a:latin typeface="+mj-lt"/>
                          <a:ea typeface="+mj-lt"/>
                        </a:rPr>
                        <a:t>)</a:t>
                      </a:r>
                    </a:p>
                    <a:p>
                      <a:pPr algn="l" fontAlgn="t">
                        <a:lnSpc>
                          <a:spcPct val="95000"/>
                        </a:lnSpc>
                      </a:pPr>
                      <a:r>
                        <a:rPr lang="pl-PL" sz="600" b="0" i="0" u="none" strike="noStrike" dirty="0">
                          <a:solidFill>
                            <a:srgbClr val="000000"/>
                          </a:solidFill>
                          <a:effectLst/>
                          <a:latin typeface="+mj-lt"/>
                          <a:ea typeface="+mj-lt"/>
                        </a:rPr>
                        <a:t>Red Label Superior 80 g/m</a:t>
                      </a:r>
                      <a:r>
                        <a:rPr lang="pl-PL" sz="600" b="0" i="0" u="none" strike="noStrike" baseline="30000" dirty="0">
                          <a:solidFill>
                            <a:srgbClr val="000000"/>
                          </a:solidFill>
                          <a:effectLst/>
                          <a:latin typeface="+mj-lt"/>
                          <a:ea typeface="+mj-lt"/>
                        </a:rPr>
                        <a:t>2</a:t>
                      </a:r>
                      <a:r>
                        <a:rPr lang="pl-PL" sz="600" b="0" i="0" u="none" strike="noStrike" dirty="0">
                          <a:solidFill>
                            <a:srgbClr val="000000"/>
                          </a:solidFill>
                          <a:effectLst/>
                          <a:latin typeface="+mj-lt"/>
                          <a:ea typeface="+mj-lt"/>
                        </a:rPr>
                        <a:t> (WOP111)</a:t>
                      </a:r>
                    </a:p>
                    <a:p>
                      <a:pPr algn="l" fontAlgn="t">
                        <a:lnSpc>
                          <a:spcPct val="95000"/>
                        </a:lnSpc>
                        <a:spcBef>
                          <a:spcPts val="100"/>
                        </a:spcBef>
                      </a:pPr>
                      <a:r>
                        <a:rPr lang="pl-PL" sz="600" b="0" i="0" u="none" strike="noStrike" dirty="0">
                          <a:solidFill>
                            <a:srgbClr val="000000"/>
                          </a:solidFill>
                          <a:effectLst/>
                          <a:latin typeface="+mj-lt"/>
                          <a:ea typeface="+mj-lt"/>
                        </a:rPr>
                        <a:t>Canon Oce Office Color Paper 80 g/m</a:t>
                      </a:r>
                      <a:r>
                        <a:rPr lang="pl-PL" sz="600" b="0" i="0" u="none" strike="noStrike" baseline="30000" dirty="0">
                          <a:solidFill>
                            <a:srgbClr val="000000"/>
                          </a:solidFill>
                          <a:effectLst/>
                          <a:latin typeface="+mj-lt"/>
                          <a:ea typeface="+mj-lt"/>
                        </a:rPr>
                        <a:t>2</a:t>
                      </a:r>
                      <a:r>
                        <a:rPr lang="pl-PL" sz="600" b="0" i="0" u="none" strike="noStrike" dirty="0">
                          <a:solidFill>
                            <a:srgbClr val="000000"/>
                          </a:solidFill>
                          <a:effectLst/>
                          <a:latin typeface="+mj-lt"/>
                          <a:ea typeface="+mj-lt"/>
                        </a:rPr>
                        <a:t> (SAT213)</a:t>
                      </a:r>
                    </a:p>
                    <a:p>
                      <a:pPr algn="l" fontAlgn="t">
                        <a:lnSpc>
                          <a:spcPct val="95000"/>
                        </a:lnSpc>
                      </a:pPr>
                      <a:r>
                        <a:rPr lang="pl-PL" sz="600" b="0" i="0" u="none" strike="noStrike" dirty="0">
                          <a:solidFill>
                            <a:srgbClr val="000000"/>
                          </a:solidFill>
                          <a:effectLst/>
                          <a:latin typeface="+mj-lt"/>
                          <a:ea typeface="+mj-lt"/>
                        </a:rPr>
                        <a:t>Papier Photo Paper Pro Luster (LU-101)</a:t>
                      </a:r>
                    </a:p>
                    <a:p>
                      <a:pPr algn="l" fontAlgn="t">
                        <a:lnSpc>
                          <a:spcPct val="95000"/>
                        </a:lnSpc>
                      </a:pPr>
                      <a:r>
                        <a:rPr lang="pl-PL" sz="600" b="0" i="0" u="none" strike="noStrike" dirty="0">
                          <a:solidFill>
                            <a:srgbClr val="000000"/>
                          </a:solidFill>
                          <a:effectLst/>
                          <a:latin typeface="+mj-lt"/>
                          <a:ea typeface="+mj-lt"/>
                        </a:rPr>
                        <a:t>Papier Photo Paper Plus Glossy II (PP-201)</a:t>
                      </a:r>
                    </a:p>
                    <a:p>
                      <a:pPr algn="l" fontAlgn="t">
                        <a:lnSpc>
                          <a:spcPct val="95000"/>
                        </a:lnSpc>
                      </a:pPr>
                      <a:r>
                        <a:rPr lang="pl-PL" sz="600" b="0" i="0" u="none" strike="noStrike" dirty="0">
                          <a:solidFill>
                            <a:srgbClr val="000000"/>
                          </a:solidFill>
                          <a:effectLst/>
                          <a:latin typeface="+mj-lt"/>
                          <a:ea typeface="+mj-lt"/>
                        </a:rPr>
                        <a:t>Papier Matte Photo Paper (MP-101)</a:t>
                      </a:r>
                    </a:p>
                    <a:p>
                      <a:pPr algn="l" fontAlgn="t">
                        <a:lnSpc>
                          <a:spcPct val="95000"/>
                        </a:lnSpc>
                      </a:pPr>
                      <a:r>
                        <a:rPr lang="pl-PL" sz="600" b="0" i="0" u="none" strike="noStrike" spc="-20" baseline="0" dirty="0">
                          <a:solidFill>
                            <a:srgbClr val="000000"/>
                          </a:solidFill>
                          <a:effectLst/>
                          <a:latin typeface="+mj-lt"/>
                          <a:ea typeface="+mj-lt"/>
                        </a:rPr>
                        <a:t>Papier Glossy Photo Paper „Everyday Use” (GP-501)</a:t>
                      </a:r>
                    </a:p>
                    <a:p>
                      <a:pPr algn="l" fontAlgn="t">
                        <a:lnSpc>
                          <a:spcPct val="95000"/>
                        </a:lnSpc>
                      </a:pPr>
                      <a:r>
                        <a:rPr lang="pl-PL" sz="600" b="0" i="0" u="none" strike="noStrike" dirty="0">
                          <a:solidFill>
                            <a:srgbClr val="000000"/>
                          </a:solidFill>
                          <a:effectLst/>
                          <a:latin typeface="+mj-lt"/>
                          <a:ea typeface="+mj-lt"/>
                        </a:rPr>
                        <a:t>Papier High Resolution Paper (HR-101N), koperty</a:t>
                      </a:r>
                    </a:p>
                    <a:p>
                      <a:pPr algn="l" fontAlgn="t">
                        <a:lnSpc>
                          <a:spcPct val="95000"/>
                        </a:lnSpc>
                      </a:pPr>
                      <a:r>
                        <a:rPr lang="pl-PL" sz="600" b="0" i="0" u="none" strike="noStrike" dirty="0">
                          <a:solidFill>
                            <a:srgbClr val="000000"/>
                          </a:solidFill>
                          <a:effectLst/>
                          <a:latin typeface="+mj-lt"/>
                          <a:ea typeface="+mj-lt"/>
                        </a:rPr>
                        <a:t>Papier Photo Paper Plus Semi-gloss (SG-201)</a:t>
                      </a:r>
                    </a:p>
                    <a:p>
                      <a:pPr algn="l" fontAlgn="t">
                        <a:lnSpc>
                          <a:spcPct val="95000"/>
                        </a:lnSpc>
                      </a:pPr>
                      <a:r>
                        <a:rPr lang="pl-PL" sz="600" b="0" i="0" u="none" strike="noStrike" dirty="0">
                          <a:solidFill>
                            <a:srgbClr val="000000"/>
                          </a:solidFill>
                          <a:effectLst/>
                          <a:latin typeface="+mj-lt"/>
                          <a:ea typeface="+mj-lt"/>
                        </a:rPr>
                        <a:t>Papier fotograficzny z możliwością wielokrotnego naklejania RP-101</a:t>
                      </a:r>
                    </a:p>
                    <a:p>
                      <a:pPr algn="l" fontAlgn="t">
                        <a:lnSpc>
                          <a:spcPct val="95000"/>
                        </a:lnSpc>
                      </a:pPr>
                      <a:r>
                        <a:rPr lang="pl-PL" sz="600" b="0" i="0" u="none" strike="noStrike" dirty="0">
                          <a:solidFill>
                            <a:srgbClr val="000000"/>
                          </a:solidFill>
                          <a:effectLst/>
                          <a:latin typeface="+mj-lt"/>
                          <a:ea typeface="+mj-lt"/>
                        </a:rPr>
                        <a:t>Magnetyczny papier fotograficzny (MG-101)</a:t>
                      </a:r>
                    </a:p>
                    <a:p>
                      <a:pPr algn="l" fontAlgn="t">
                        <a:lnSpc>
                          <a:spcPct val="95000"/>
                        </a:lnSpc>
                      </a:pPr>
                      <a:r>
                        <a:rPr lang="pl-PL" sz="600" b="0" i="0" u="none" strike="noStrike" dirty="0">
                          <a:solidFill>
                            <a:srgbClr val="000000"/>
                          </a:solidFill>
                          <a:effectLst/>
                          <a:latin typeface="+mj-lt"/>
                          <a:ea typeface="+mj-lt"/>
                        </a:rPr>
                        <a:t>Naprasowanki do jasnych tkanin (LF-101)</a:t>
                      </a:r>
                    </a:p>
                    <a:p>
                      <a:pPr algn="l" fontAlgn="t">
                        <a:lnSpc>
                          <a:spcPct val="95000"/>
                        </a:lnSpc>
                      </a:pPr>
                      <a:r>
                        <a:rPr lang="pl-PL" sz="600" b="0" i="0" u="none" strike="noStrike" dirty="0">
                          <a:solidFill>
                            <a:srgbClr val="000000"/>
                          </a:solidFill>
                          <a:effectLst/>
                          <a:latin typeface="+mj-lt"/>
                          <a:ea typeface="+mj-lt"/>
                        </a:rPr>
                        <a:t>Dwustronny papier matowy (MP-101D)</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87922554"/>
                  </a:ext>
                </a:extLst>
              </a:tr>
              <a:tr h="0">
                <a:tc>
                  <a:txBody>
                    <a:bodyPr/>
                    <a:lstStyle/>
                    <a:p>
                      <a:pPr algn="l" fontAlgn="t">
                        <a:lnSpc>
                          <a:spcPct val="95000"/>
                        </a:lnSpc>
                      </a:pPr>
                      <a:r>
                        <a:rPr lang="pl-PL" sz="600" b="1" i="0" u="none" strike="noStrike">
                          <a:solidFill>
                            <a:srgbClr val="000000"/>
                          </a:solidFill>
                          <a:effectLst/>
                          <a:latin typeface="+mj-lt"/>
                          <a:ea typeface="+mj-lt"/>
                        </a:rPr>
                        <a:t>Maksymalna ilość papieru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Taca tylna: maks. 100 arkuszy (papier zwykły)</a:t>
                      </a:r>
                    </a:p>
                    <a:p>
                      <a:pPr algn="l" fontAlgn="t">
                        <a:lnSpc>
                          <a:spcPct val="95000"/>
                        </a:lnSpc>
                      </a:pPr>
                      <a:r>
                        <a:rPr lang="pl-PL" sz="600" b="0" i="0" u="none" strike="noStrike" dirty="0">
                          <a:solidFill>
                            <a:srgbClr val="000000"/>
                          </a:solidFill>
                          <a:effectLst/>
                          <a:latin typeface="+mj-lt"/>
                          <a:ea typeface="+mj-lt"/>
                        </a:rPr>
                        <a:t>Kaseta 1: maks. 250 arkuszy (zwykły papier)</a:t>
                      </a:r>
                    </a:p>
                    <a:p>
                      <a:pPr algn="l" fontAlgn="t">
                        <a:lnSpc>
                          <a:spcPct val="95000"/>
                        </a:lnSpc>
                      </a:pPr>
                      <a:r>
                        <a:rPr lang="pl-PL" sz="600" b="0" i="0" u="none" strike="noStrike" dirty="0">
                          <a:solidFill>
                            <a:srgbClr val="000000"/>
                          </a:solidFill>
                          <a:effectLst/>
                          <a:latin typeface="+mj-lt"/>
                          <a:ea typeface="+mj-lt"/>
                        </a:rPr>
                        <a:t>Kaseta 2: maks. 250 arkuszy (zwykły papier)</a:t>
                      </a:r>
                    </a:p>
                    <a:p>
                      <a:pPr algn="l" fontAlgn="t">
                        <a:lnSpc>
                          <a:spcPct val="95000"/>
                        </a:lnSpc>
                      </a:pPr>
                      <a:r>
                        <a:rPr lang="pl-PL" sz="600" b="0" i="0" u="none" strike="noStrike" dirty="0">
                          <a:solidFill>
                            <a:srgbClr val="000000"/>
                          </a:solidFill>
                          <a:effectLst/>
                          <a:latin typeface="+mj-lt"/>
                          <a:ea typeface="+mj-lt"/>
                        </a:rPr>
                        <a:t>Podajnik ADF – A4, A5, LTR: 50 arkuszy; LGL: </a:t>
                      </a:r>
                      <a:br>
                        <a:rPr lang="en-US" sz="600" b="0" i="0" u="none" strike="noStrike" dirty="0">
                          <a:solidFill>
                            <a:srgbClr val="000000"/>
                          </a:solidFill>
                          <a:effectLst/>
                          <a:latin typeface="+mj-lt"/>
                          <a:ea typeface="+mj-lt"/>
                        </a:rPr>
                      </a:br>
                      <a:r>
                        <a:rPr lang="pl-PL" sz="600" b="0" i="0" u="none" strike="noStrike" dirty="0">
                          <a:solidFill>
                            <a:srgbClr val="000000"/>
                          </a:solidFill>
                          <a:effectLst/>
                          <a:latin typeface="+mj-lt"/>
                          <a:ea typeface="+mj-lt"/>
                        </a:rPr>
                        <a:t>10 arkuszy</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37604871"/>
                  </a:ext>
                </a:extLst>
              </a:tr>
              <a:tr h="0">
                <a:tc>
                  <a:txBody>
                    <a:bodyPr/>
                    <a:lstStyle/>
                    <a:p>
                      <a:pPr algn="l" fontAlgn="t">
                        <a:lnSpc>
                          <a:spcPct val="95000"/>
                        </a:lnSpc>
                      </a:pPr>
                      <a:r>
                        <a:rPr lang="pl-PL" sz="600" b="1" i="0" u="none" strike="noStrike">
                          <a:solidFill>
                            <a:srgbClr val="000000"/>
                          </a:solidFill>
                          <a:effectLst/>
                          <a:latin typeface="+mj-lt"/>
                          <a:ea typeface="+mj-lt"/>
                        </a:rPr>
                        <a:t>Formaty papieru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Tylna taca: A4, A5, A6, B5, LTR, LGL,</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10 × 15 cm (4 × 6 cali), 13 × 18 cm (5 × 7 cali),</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18 × 25 cm (7 × 10 cali), 20 × 25 cm (8 × 10 cali),</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kwadrat 127 × 127 mm (5 × 5 cali),</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koperty (DL, COM10), rozmiar niestandardowy</a:t>
                      </a:r>
                    </a:p>
                    <a:p>
                      <a:pPr algn="l" fontAlgn="t">
                        <a:lnSpc>
                          <a:spcPct val="95000"/>
                        </a:lnSpc>
                      </a:pPr>
                      <a:r>
                        <a:rPr lang="pl-PL" sz="600" b="0" i="0" u="none" strike="noStrike">
                          <a:solidFill>
                            <a:srgbClr val="000000"/>
                          </a:solidFill>
                          <a:effectLst/>
                          <a:latin typeface="+mj-lt"/>
                          <a:ea typeface="+mj-lt"/>
                        </a:rPr>
                        <a:t>(szerokość od 89 do 216 mm, długość od 127 do 1200 mm)</a:t>
                      </a:r>
                    </a:p>
                    <a:p>
                      <a:pPr algn="l" fontAlgn="t">
                        <a:lnSpc>
                          <a:spcPct val="95000"/>
                        </a:lnSpc>
                      </a:pPr>
                      <a:r>
                        <a:rPr lang="pl-PL" sz="600" b="0" i="0" u="none" strike="noStrike">
                          <a:solidFill>
                            <a:srgbClr val="000000"/>
                          </a:solidFill>
                          <a:effectLst/>
                          <a:latin typeface="+mj-lt"/>
                          <a:ea typeface="+mj-lt"/>
                        </a:rPr>
                        <a:t>Kaseta: A4, LTR, A5, B5</a:t>
                      </a:r>
                    </a:p>
                    <a:p>
                      <a:pPr algn="l" fontAlgn="t">
                        <a:lnSpc>
                          <a:spcPct val="95000"/>
                        </a:lnSpc>
                      </a:pPr>
                      <a:r>
                        <a:rPr lang="pl-PL" sz="600" b="0" i="0" u="none" strike="noStrike">
                          <a:solidFill>
                            <a:srgbClr val="000000"/>
                          </a:solidFill>
                          <a:effectLst/>
                          <a:latin typeface="+mj-lt"/>
                          <a:ea typeface="+mj-lt"/>
                        </a:rPr>
                        <a:t>Podajnik ADF: A4, A5, LTR, LGL</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516226"/>
                  </a:ext>
                </a:extLst>
              </a:tr>
              <a:tr h="0">
                <a:tc>
                  <a:txBody>
                    <a:bodyPr/>
                    <a:lstStyle/>
                    <a:p>
                      <a:pPr algn="l" fontAlgn="t">
                        <a:lnSpc>
                          <a:spcPct val="95000"/>
                        </a:lnSpc>
                      </a:pPr>
                      <a:r>
                        <a:rPr lang="pl-PL" sz="600" b="1" i="0" u="none" strike="noStrike">
                          <a:solidFill>
                            <a:srgbClr val="000000"/>
                          </a:solidFill>
                          <a:effectLst/>
                          <a:latin typeface="+mj-lt"/>
                          <a:ea typeface="+mj-lt"/>
                        </a:rPr>
                        <a:t>Gramatura papieru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Tylna taca – zwykły papier: 64–105 g/m</a:t>
                      </a:r>
                      <a:r>
                        <a:rPr lang="pl-PL" sz="600" b="0" i="0" u="none" strike="noStrike" baseline="30000" dirty="0">
                          <a:solidFill>
                            <a:srgbClr val="000000"/>
                          </a:solidFill>
                          <a:effectLst/>
                          <a:latin typeface="+mj-lt"/>
                          <a:ea typeface="+mj-lt"/>
                        </a:rPr>
                        <a:t>2</a:t>
                      </a:r>
                      <a:r>
                        <a:rPr lang="pl-PL" sz="600" b="0" i="0" u="none" strike="noStrike" dirty="0">
                          <a:solidFill>
                            <a:srgbClr val="000000"/>
                          </a:solidFill>
                          <a:effectLst/>
                          <a:latin typeface="+mj-lt"/>
                          <a:ea typeface="+mj-lt"/>
                        </a:rPr>
                        <a:t> lub obsługiwany oryginalny papier firmy Canon</a:t>
                      </a:r>
                    </a:p>
                    <a:p>
                      <a:pPr algn="l" fontAlgn="t">
                        <a:lnSpc>
                          <a:spcPct val="95000"/>
                        </a:lnSpc>
                      </a:pPr>
                      <a:r>
                        <a:rPr lang="pl-PL" sz="600" b="0" i="0" u="none" strike="noStrike" dirty="0">
                          <a:solidFill>
                            <a:srgbClr val="000000"/>
                          </a:solidFill>
                          <a:effectLst/>
                          <a:latin typeface="+mj-lt"/>
                          <a:ea typeface="+mj-lt"/>
                        </a:rPr>
                        <a:t>Papier firmy Canon: maks. gramatura – około 265 g/m</a:t>
                      </a:r>
                      <a:r>
                        <a:rPr lang="pl-PL" sz="600" b="0" i="0" u="none" strike="noStrike" baseline="30000" dirty="0">
                          <a:solidFill>
                            <a:srgbClr val="000000"/>
                          </a:solidFill>
                          <a:effectLst/>
                          <a:latin typeface="+mj-lt"/>
                          <a:ea typeface="+mj-lt"/>
                        </a:rPr>
                        <a:t>2</a:t>
                      </a:r>
                    </a:p>
                    <a:p>
                      <a:pPr algn="l" fontAlgn="t">
                        <a:lnSpc>
                          <a:spcPct val="95000"/>
                        </a:lnSpc>
                      </a:pPr>
                      <a:r>
                        <a:rPr lang="pl-PL" sz="600" b="0" i="0" u="none" strike="noStrike" dirty="0">
                          <a:solidFill>
                            <a:srgbClr val="000000"/>
                          </a:solidFill>
                          <a:effectLst/>
                          <a:latin typeface="+mj-lt"/>
                          <a:ea typeface="+mj-lt"/>
                        </a:rPr>
                        <a:t>(papier Photo Paper Plus Glossy II (PP-201))</a:t>
                      </a:r>
                    </a:p>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p>
                      <a:pPr algn="l" fontAlgn="t">
                        <a:lnSpc>
                          <a:spcPct val="95000"/>
                        </a:lnSpc>
                      </a:pPr>
                      <a:r>
                        <a:rPr lang="pl-PL" sz="600" b="0" i="0" u="none" strike="noStrike" dirty="0">
                          <a:solidFill>
                            <a:srgbClr val="000000"/>
                          </a:solidFill>
                          <a:effectLst/>
                          <a:latin typeface="+mj-lt"/>
                          <a:ea typeface="+mj-lt"/>
                        </a:rPr>
                        <a:t>Kaseta: papier zwykły, Canon Red Label Superior (WOP111), papier Canon Oce Office Color Paper</a:t>
                      </a:r>
                    </a:p>
                    <a:p>
                      <a:pPr algn="l" fontAlgn="t">
                        <a:lnSpc>
                          <a:spcPct val="95000"/>
                        </a:lnSpc>
                      </a:pPr>
                      <a:r>
                        <a:rPr lang="pl-PL" sz="600" b="0" i="0" u="none" strike="noStrike" dirty="0">
                          <a:solidFill>
                            <a:srgbClr val="000000"/>
                          </a:solidFill>
                          <a:effectLst/>
                          <a:latin typeface="+mj-lt"/>
                          <a:ea typeface="+mj-lt"/>
                        </a:rPr>
                        <a:t>(SAT213): 64–105 g/m</a:t>
                      </a:r>
                      <a:r>
                        <a:rPr lang="pl-PL" sz="600" b="0" i="0" u="none" strike="noStrike" baseline="30000" dirty="0">
                          <a:solidFill>
                            <a:srgbClr val="000000"/>
                          </a:solidFill>
                          <a:effectLst/>
                          <a:latin typeface="+mj-lt"/>
                          <a:ea typeface="+mj-lt"/>
                        </a:rPr>
                        <a:t>2</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98854639"/>
                  </a:ext>
                </a:extLst>
              </a:tr>
              <a:tr h="0">
                <a:tc>
                  <a:txBody>
                    <a:bodyPr/>
                    <a:lstStyle/>
                    <a:p>
                      <a:pPr algn="l" rtl="0" fontAlgn="t">
                        <a:lnSpc>
                          <a:spcPct val="95000"/>
                        </a:lnSpc>
                      </a:pPr>
                      <a:endParaRPr lang="en-US" sz="600" b="1" i="0" u="none" strike="noStrike" dirty="0">
                        <a:solidFill>
                          <a:srgbClr val="000000"/>
                        </a:solidFill>
                        <a:effectLst/>
                        <a:latin typeface="+mj-lt"/>
                        <a:ea typeface="メイリオ" panose="020B0604030504040204" pitchFamily="34" charset="-128"/>
                      </a:endParaRP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baseline="30000"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70678874"/>
                  </a:ext>
                </a:extLst>
              </a:tr>
              <a:tr h="0">
                <a:tc>
                  <a:txBody>
                    <a:bodyPr/>
                    <a:lstStyle/>
                    <a:p>
                      <a:pPr algn="l" fontAlgn="t">
                        <a:lnSpc>
                          <a:spcPct val="95000"/>
                        </a:lnSpc>
                      </a:pPr>
                      <a:r>
                        <a:rPr lang="pl-PL" sz="600" b="1" i="0" u="none" strike="noStrike">
                          <a:solidFill>
                            <a:srgbClr val="000000"/>
                          </a:solidFill>
                          <a:effectLst/>
                          <a:latin typeface="+mj-lt"/>
                          <a:ea typeface="+mj-lt"/>
                        </a:rPr>
                        <a:t>DANE TECHNICZNE SKANERA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8041617"/>
                  </a:ext>
                </a:extLst>
              </a:tr>
              <a:tr h="0">
                <a:tc>
                  <a:txBody>
                    <a:bodyPr/>
                    <a:lstStyle/>
                    <a:p>
                      <a:pPr algn="l" fontAlgn="t">
                        <a:lnSpc>
                          <a:spcPct val="95000"/>
                        </a:lnSpc>
                      </a:pPr>
                      <a:r>
                        <a:rPr lang="pl-PL" sz="600" b="1" i="0" u="none" strike="noStrike">
                          <a:solidFill>
                            <a:srgbClr val="000000"/>
                          </a:solidFill>
                          <a:effectLst/>
                          <a:latin typeface="+mj-lt"/>
                          <a:ea typeface="+mj-lt"/>
                        </a:rPr>
                        <a:t>Typ skanera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Kolorowy skaner płaski (podajnik ADF / płyta) z czujnikiem CIS</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66281269"/>
                  </a:ext>
                </a:extLst>
              </a:tr>
              <a:tr h="0">
                <a:tc>
                  <a:txBody>
                    <a:bodyPr/>
                    <a:lstStyle/>
                    <a:p>
                      <a:pPr algn="l" fontAlgn="t">
                        <a:lnSpc>
                          <a:spcPct val="95000"/>
                        </a:lnSpc>
                      </a:pPr>
                      <a:r>
                        <a:rPr lang="pl-PL" sz="600" b="1" i="0" u="none" strike="noStrike">
                          <a:solidFill>
                            <a:srgbClr val="000000"/>
                          </a:solidFill>
                          <a:effectLst/>
                          <a:latin typeface="+mj-lt"/>
                        </a:rPr>
                        <a:t>Szybkość skanowania</a:t>
                      </a:r>
                    </a:p>
                  </a:txBody>
                  <a:tcPr marL="0" marR="0" marT="0" marB="0">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rPr>
                        <a:t>Jednostronne 16,9 obr./min, kolor</a:t>
                      </a:r>
                      <a:r>
                        <a:rPr lang="pl-PL" sz="600" b="0" i="0" u="none" strike="noStrike" baseline="30000">
                          <a:solidFill>
                            <a:srgbClr val="000000"/>
                          </a:solidFill>
                          <a:effectLst/>
                          <a:latin typeface="+mj-lt"/>
                        </a:rPr>
                        <a:t>6</a:t>
                      </a:r>
                    </a:p>
                    <a:p>
                      <a:pPr algn="l" fontAlgn="t">
                        <a:lnSpc>
                          <a:spcPct val="95000"/>
                        </a:lnSpc>
                      </a:pPr>
                      <a:r>
                        <a:rPr lang="pl-PL" sz="600" b="0" i="0" u="none" strike="noStrike">
                          <a:solidFill>
                            <a:srgbClr val="000000"/>
                          </a:solidFill>
                          <a:effectLst/>
                          <a:latin typeface="+mj-lt"/>
                        </a:rPr>
                        <a:t>Jednostronne 22,2 obr./min, tryb monochr.</a:t>
                      </a:r>
                      <a:r>
                        <a:rPr lang="pl-PL" sz="600" b="0" i="0" u="none" strike="noStrike" baseline="30000">
                          <a:solidFill>
                            <a:srgbClr val="000000"/>
                          </a:solidFill>
                          <a:effectLst/>
                          <a:latin typeface="+mj-lt"/>
                        </a:rPr>
                        <a:t>7</a:t>
                      </a:r>
                    </a:p>
                  </a:txBody>
                  <a:tcPr marR="0" marT="0" marB="0">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16782545"/>
                  </a:ext>
                </a:extLst>
              </a:tr>
              <a:tr h="0">
                <a:tc>
                  <a:txBody>
                    <a:bodyPr/>
                    <a:lstStyle/>
                    <a:p>
                      <a:pPr algn="l" fontAlgn="t">
                        <a:lnSpc>
                          <a:spcPct val="95000"/>
                        </a:lnSpc>
                      </a:pPr>
                      <a:r>
                        <a:rPr lang="pl-PL" sz="600" b="1" i="0" u="none" strike="noStrike">
                          <a:solidFill>
                            <a:srgbClr val="000000"/>
                          </a:solidFill>
                          <a:effectLst/>
                          <a:latin typeface="+mj-lt"/>
                        </a:rPr>
                        <a:t>Rozdzielczość skanera (optyczna)</a:t>
                      </a:r>
                    </a:p>
                  </a:txBody>
                  <a:tcPr marL="0" marR="0" marT="0" marB="0">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rPr>
                        <a:t>1200 × 1200 dpi</a:t>
                      </a:r>
                      <a:r>
                        <a:rPr lang="pl-PL" sz="600" b="0" i="0" u="none" strike="noStrike" baseline="30000">
                          <a:solidFill>
                            <a:srgbClr val="000000"/>
                          </a:solidFill>
                          <a:effectLst/>
                          <a:latin typeface="+mj-lt"/>
                        </a:rPr>
                        <a:t>8</a:t>
                      </a:r>
                    </a:p>
                  </a:txBody>
                  <a:tcPr marR="0" marT="0" marB="0">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37828265"/>
                  </a:ext>
                </a:extLst>
              </a:tr>
              <a:tr h="0">
                <a:tc>
                  <a:txBody>
                    <a:bodyPr/>
                    <a:lstStyle/>
                    <a:p>
                      <a:pPr algn="l" fontAlgn="t">
                        <a:lnSpc>
                          <a:spcPct val="95000"/>
                        </a:lnSpc>
                      </a:pPr>
                      <a:r>
                        <a:rPr lang="pl-PL" sz="600" b="1" i="0" u="none" strike="noStrike">
                          <a:solidFill>
                            <a:srgbClr val="000000"/>
                          </a:solidFill>
                          <a:effectLst/>
                          <a:latin typeface="+mj-lt"/>
                          <a:ea typeface="+mj-lt"/>
                        </a:rPr>
                        <a:t>Szybkość skanowania liniowego</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Tryb kolorowy: 1,4 ms/linia (300 dpi)</a:t>
                      </a:r>
                    </a:p>
                    <a:p>
                      <a:pPr algn="l" fontAlgn="t">
                        <a:lnSpc>
                          <a:spcPct val="95000"/>
                        </a:lnSpc>
                      </a:pPr>
                      <a:r>
                        <a:rPr lang="pl-PL" sz="600" b="0" i="0" u="none" strike="noStrike">
                          <a:solidFill>
                            <a:srgbClr val="000000"/>
                          </a:solidFill>
                          <a:effectLst/>
                          <a:latin typeface="+mj-lt"/>
                          <a:ea typeface="+mj-lt"/>
                        </a:rPr>
                        <a:t>Odcienie szarości: 1,4 ms/linia (300 dpi)</a:t>
                      </a:r>
                      <a:r>
                        <a:rPr lang="pl-PL" sz="600" b="0" i="0" u="none" strike="noStrike" baseline="30000">
                          <a:solidFill>
                            <a:srgbClr val="000000"/>
                          </a:solidFill>
                          <a:effectLst/>
                          <a:latin typeface="+mj-lt"/>
                          <a:ea typeface="+mj-lt"/>
                        </a:rPr>
                        <a:t>9</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46152993"/>
                  </a:ext>
                </a:extLst>
              </a:tr>
              <a:tr h="0">
                <a:tc>
                  <a:txBody>
                    <a:bodyPr/>
                    <a:lstStyle/>
                    <a:p>
                      <a:pPr algn="l" fontAlgn="t">
                        <a:lnSpc>
                          <a:spcPct val="95000"/>
                        </a:lnSpc>
                      </a:pPr>
                      <a:r>
                        <a:rPr lang="pl-PL" sz="600" b="1" i="0" u="none" strike="noStrike">
                          <a:solidFill>
                            <a:srgbClr val="000000"/>
                          </a:solidFill>
                          <a:effectLst/>
                          <a:latin typeface="+mj-lt"/>
                          <a:ea typeface="+mj-lt"/>
                        </a:rPr>
                        <a:t>Głębia skanowania kolorów</a:t>
                      </a:r>
                      <a:br>
                        <a:rPr lang="pl-PL" sz="600" b="1" i="0" u="none" strike="noStrike">
                          <a:solidFill>
                            <a:srgbClr val="000000"/>
                          </a:solidFill>
                          <a:effectLst/>
                          <a:latin typeface="+mj-lt"/>
                          <a:ea typeface="+mj-lt"/>
                        </a:rPr>
                      </a:br>
                      <a:r>
                        <a:rPr lang="pl-PL" sz="600" b="1" i="0" u="none" strike="noStrike">
                          <a:solidFill>
                            <a:srgbClr val="000000"/>
                          </a:solidFill>
                          <a:effectLst/>
                          <a:latin typeface="+mj-lt"/>
                          <a:ea typeface="+mj-lt"/>
                        </a:rPr>
                        <a:t>(wejście/wyjście)</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Kolory: RGB, każdy 8 bitów</a:t>
                      </a:r>
                    </a:p>
                    <a:p>
                      <a:pPr algn="l" fontAlgn="t">
                        <a:lnSpc>
                          <a:spcPct val="95000"/>
                        </a:lnSpc>
                      </a:pPr>
                      <a:r>
                        <a:rPr lang="pl-PL" sz="600" b="0" i="0" u="none" strike="noStrike">
                          <a:solidFill>
                            <a:srgbClr val="000000"/>
                          </a:solidFill>
                          <a:effectLst/>
                          <a:latin typeface="+mj-lt"/>
                          <a:ea typeface="+mj-lt"/>
                        </a:rPr>
                        <a:t>Odcienie szarości: 8 bitów</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09460232"/>
                  </a:ext>
                </a:extLst>
              </a:tr>
              <a:tr h="0">
                <a:tc>
                  <a:txBody>
                    <a:bodyPr/>
                    <a:lstStyle/>
                    <a:p>
                      <a:pPr algn="l" fontAlgn="t">
                        <a:lnSpc>
                          <a:spcPct val="95000"/>
                        </a:lnSpc>
                      </a:pPr>
                      <a:r>
                        <a:rPr lang="pl-PL" sz="600" b="1" i="0" u="none" strike="noStrike">
                          <a:solidFill>
                            <a:srgbClr val="000000"/>
                          </a:solidFill>
                          <a:effectLst/>
                          <a:latin typeface="+mj-lt"/>
                          <a:ea typeface="+mj-lt"/>
                        </a:rPr>
                        <a:t>Maksymalny rozmiar dokumentu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Płyta: A4/Letter (216 × 297 mm)</a:t>
                      </a:r>
                    </a:p>
                    <a:p>
                      <a:pPr algn="l" fontAlgn="t">
                        <a:lnSpc>
                          <a:spcPct val="95000"/>
                        </a:lnSpc>
                      </a:pPr>
                      <a:r>
                        <a:rPr lang="pl-PL" sz="600" b="0" i="0" u="none" strike="noStrike" dirty="0">
                          <a:solidFill>
                            <a:srgbClr val="000000"/>
                          </a:solidFill>
                          <a:effectLst/>
                          <a:latin typeface="+mj-lt"/>
                          <a:ea typeface="+mj-lt"/>
                        </a:rPr>
                        <a:t>Podajnik ADF: A4/Letter/Legal (216 × 356 mm)</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51747474"/>
                  </a:ext>
                </a:extLst>
              </a:tr>
            </a:tbl>
          </a:graphicData>
        </a:graphic>
      </p:graphicFrame>
      <p:graphicFrame>
        <p:nvGraphicFramePr>
          <p:cNvPr id="3" name="Table 2">
            <a:extLst>
              <a:ext uri="{FF2B5EF4-FFF2-40B4-BE49-F238E27FC236}">
                <a16:creationId xmlns:a16="http://schemas.microsoft.com/office/drawing/2014/main" id="{497DFBDC-6422-3C8D-3F7F-4CC2E955501F}"/>
              </a:ext>
            </a:extLst>
          </p:cNvPr>
          <p:cNvGraphicFramePr>
            <a:graphicFrameLocks noGrp="1"/>
          </p:cNvGraphicFramePr>
          <p:nvPr>
            <p:extLst>
              <p:ext uri="{D42A27DB-BD31-4B8C-83A1-F6EECF244321}">
                <p14:modId xmlns:p14="http://schemas.microsoft.com/office/powerpoint/2010/main" val="4154262852"/>
              </p:ext>
            </p:extLst>
          </p:nvPr>
        </p:nvGraphicFramePr>
        <p:xfrm>
          <a:off x="3845359" y="1083141"/>
          <a:ext cx="2990851" cy="9225344"/>
        </p:xfrm>
        <a:graphic>
          <a:graphicData uri="http://schemas.openxmlformats.org/drawingml/2006/table">
            <a:tbl>
              <a:tblPr/>
              <a:tblGrid>
                <a:gridCol w="1097560">
                  <a:extLst>
                    <a:ext uri="{9D8B030D-6E8A-4147-A177-3AD203B41FA5}">
                      <a16:colId xmlns:a16="http://schemas.microsoft.com/office/drawing/2014/main" val="2217683715"/>
                    </a:ext>
                  </a:extLst>
                </a:gridCol>
                <a:gridCol w="1893291">
                  <a:extLst>
                    <a:ext uri="{9D8B030D-6E8A-4147-A177-3AD203B41FA5}">
                      <a16:colId xmlns:a16="http://schemas.microsoft.com/office/drawing/2014/main" val="294119739"/>
                    </a:ext>
                  </a:extLst>
                </a:gridCol>
              </a:tblGrid>
              <a:tr h="0">
                <a:tc>
                  <a:txBody>
                    <a:bodyPr/>
                    <a:lstStyle/>
                    <a:p>
                      <a:pPr algn="l" fontAlgn="t">
                        <a:lnSpc>
                          <a:spcPct val="95000"/>
                        </a:lnSpc>
                      </a:pPr>
                      <a:r>
                        <a:rPr lang="pl-PL" sz="600" b="1" i="0" u="none" strike="noStrike">
                          <a:solidFill>
                            <a:srgbClr val="000000"/>
                          </a:solidFill>
                          <a:effectLst/>
                          <a:latin typeface="+mj-lt"/>
                          <a:ea typeface="+mj-lt"/>
                        </a:rPr>
                        <a:t>DANE TECHNICZNE KOPIARKI</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81905431"/>
                  </a:ext>
                </a:extLst>
              </a:tr>
              <a:tr h="0">
                <a:tc>
                  <a:txBody>
                    <a:bodyPr/>
                    <a:lstStyle/>
                    <a:p>
                      <a:pPr algn="l" fontAlgn="t">
                        <a:lnSpc>
                          <a:spcPct val="95000"/>
                        </a:lnSpc>
                      </a:pPr>
                      <a:r>
                        <a:rPr lang="pl-PL" sz="600" b="1" i="0" u="none" strike="noStrike">
                          <a:solidFill>
                            <a:srgbClr val="000000"/>
                          </a:solidFill>
                          <a:effectLst/>
                          <a:latin typeface="+mj-lt"/>
                          <a:ea typeface="+mj-lt"/>
                        </a:rPr>
                        <a:t>Szybkość kopiowania</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sFCOT (kolorowe): około 12 s</a:t>
                      </a:r>
                      <a:r>
                        <a:rPr lang="pl-PL" sz="600" b="0" i="0" u="none" strike="noStrike" baseline="30000">
                          <a:solidFill>
                            <a:srgbClr val="000000"/>
                          </a:solidFill>
                          <a:effectLst/>
                          <a:latin typeface="+mj-lt"/>
                          <a:ea typeface="+mj-lt"/>
                        </a:rPr>
                        <a:t>10</a:t>
                      </a:r>
                    </a:p>
                    <a:p>
                      <a:pPr algn="l" fontAlgn="t">
                        <a:lnSpc>
                          <a:spcPct val="95000"/>
                        </a:lnSpc>
                      </a:pPr>
                      <a:r>
                        <a:rPr lang="pl-PL" sz="600" b="0" i="0" u="none" strike="noStrike">
                          <a:solidFill>
                            <a:srgbClr val="000000"/>
                          </a:solidFill>
                          <a:effectLst/>
                          <a:latin typeface="+mj-lt"/>
                          <a:ea typeface="+mj-lt"/>
                        </a:rPr>
                        <a:t>sESAT (kolorowe): około 12,7 obr./min</a:t>
                      </a:r>
                      <a:r>
                        <a:rPr lang="pl-PL" sz="600" b="0" i="0" u="none" strike="noStrike" baseline="30000">
                          <a:solidFill>
                            <a:srgbClr val="000000"/>
                          </a:solidFill>
                          <a:effectLst/>
                          <a:latin typeface="+mj-lt"/>
                          <a:ea typeface="+mj-lt"/>
                        </a:rPr>
                        <a:t>10</a:t>
                      </a:r>
                    </a:p>
                    <a:p>
                      <a:pPr algn="l" fontAlgn="t">
                        <a:lnSpc>
                          <a:spcPct val="95000"/>
                        </a:lnSpc>
                      </a:pPr>
                      <a:r>
                        <a:rPr lang="pl-PL" sz="600" b="0" i="0" u="none" strike="noStrike">
                          <a:solidFill>
                            <a:srgbClr val="000000"/>
                          </a:solidFill>
                          <a:effectLst/>
                          <a:latin typeface="+mj-lt"/>
                          <a:ea typeface="+mj-lt"/>
                        </a:rPr>
                        <a:t>ESAT/jednostronnie, ADF (kolorowe): około 12,2 obr./min</a:t>
                      </a:r>
                      <a:r>
                        <a:rPr lang="pl-PL" sz="600" b="0" i="0" u="none" strike="noStrike" baseline="30000">
                          <a:solidFill>
                            <a:srgbClr val="000000"/>
                          </a:solidFill>
                          <a:effectLst/>
                          <a:latin typeface="+mj-lt"/>
                          <a:ea typeface="+mj-lt"/>
                        </a:rPr>
                        <a:t>10</a:t>
                      </a:r>
                    </a:p>
                    <a:p>
                      <a:pPr algn="l" fontAlgn="t">
                        <a:lnSpc>
                          <a:spcPct val="95000"/>
                        </a:lnSpc>
                      </a:pPr>
                      <a:r>
                        <a:rPr lang="pl-PL" sz="600" b="0" i="0" u="none" strike="noStrike">
                          <a:solidFill>
                            <a:srgbClr val="000000"/>
                          </a:solidFill>
                          <a:effectLst/>
                          <a:latin typeface="+mj-lt"/>
                          <a:ea typeface="+mj-lt"/>
                        </a:rPr>
                        <a:t>ESAT/jednostronnie, ADF (czarno-białe): około 22,2 obr./min</a:t>
                      </a:r>
                      <a:r>
                        <a:rPr lang="pl-PL" sz="600" b="0" i="0" u="none" strike="noStrike" baseline="30000">
                          <a:solidFill>
                            <a:srgbClr val="000000"/>
                          </a:solidFill>
                          <a:effectLst/>
                          <a:latin typeface="+mj-lt"/>
                          <a:ea typeface="+mj-lt"/>
                        </a:rPr>
                        <a:t>10</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30489614"/>
                  </a:ext>
                </a:extLst>
              </a:tr>
              <a:tr h="104182">
                <a:tc>
                  <a:txBody>
                    <a:bodyPr/>
                    <a:lstStyle/>
                    <a:p>
                      <a:pPr algn="l" fontAlgn="t">
                        <a:lnSpc>
                          <a:spcPct val="95000"/>
                        </a:lnSpc>
                      </a:pPr>
                      <a:r>
                        <a:rPr lang="pl-PL" sz="600" b="1" i="0" u="none" strike="noStrike">
                          <a:solidFill>
                            <a:srgbClr val="000000"/>
                          </a:solidFill>
                          <a:effectLst/>
                          <a:latin typeface="+mj-lt"/>
                          <a:ea typeface="+mj-lt"/>
                        </a:rPr>
                        <a:t>Jakość kopii</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3 poziomy (jakość: ekonomiczna, standardowa, wysoka)</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517615"/>
                  </a:ext>
                </a:extLst>
              </a:tr>
              <a:tr h="0">
                <a:tc>
                  <a:txBody>
                    <a:bodyPr/>
                    <a:lstStyle/>
                    <a:p>
                      <a:pPr algn="l" fontAlgn="t">
                        <a:lnSpc>
                          <a:spcPct val="95000"/>
                        </a:lnSpc>
                      </a:pPr>
                      <a:r>
                        <a:rPr lang="pl-PL" sz="600" b="1" i="0" u="none" strike="noStrike">
                          <a:solidFill>
                            <a:srgbClr val="000000"/>
                          </a:solidFill>
                          <a:effectLst/>
                          <a:latin typeface="+mj-lt"/>
                          <a:ea typeface="+mj-lt"/>
                        </a:rPr>
                        <a:t>Regulacja intensywności</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9 poziomów (dostępna regulacja automatyczna, kopiowanie AE)</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82265809"/>
                  </a:ext>
                </a:extLst>
              </a:tr>
              <a:tr h="0">
                <a:tc>
                  <a:txBody>
                    <a:bodyPr/>
                    <a:lstStyle/>
                    <a:p>
                      <a:pPr algn="l" fontAlgn="t">
                        <a:lnSpc>
                          <a:spcPct val="95000"/>
                        </a:lnSpc>
                      </a:pPr>
                      <a:r>
                        <a:rPr lang="pl-PL" sz="600" b="1" i="0" u="none" strike="noStrike">
                          <a:solidFill>
                            <a:srgbClr val="000000"/>
                          </a:solidFill>
                          <a:effectLst/>
                          <a:latin typeface="+mj-lt"/>
                          <a:ea typeface="+mj-lt"/>
                        </a:rPr>
                        <a:t>Kopiowanie wielokrotne</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Maks. 99 kopii</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0951821"/>
                  </a:ext>
                </a:extLst>
              </a:tr>
              <a:tr h="0">
                <a:tc>
                  <a:txBody>
                    <a:bodyPr/>
                    <a:lstStyle/>
                    <a:p>
                      <a:pPr algn="l" fontAlgn="t">
                        <a:lnSpc>
                          <a:spcPct val="95000"/>
                        </a:lnSpc>
                      </a:pPr>
                      <a:r>
                        <a:rPr lang="pl-PL" sz="600" b="1" i="0" u="none" strike="noStrike">
                          <a:solidFill>
                            <a:srgbClr val="000000"/>
                          </a:solidFill>
                          <a:effectLst/>
                          <a:latin typeface="+mj-lt"/>
                          <a:ea typeface="+mj-lt"/>
                        </a:rPr>
                        <a:t>Funkcje kopiowania</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Kopiowanie dokumentów, kopiowanie dwustronne, ręczne kopiowanie dwustronne z podajnikiem ADF, kopiowanie 2 na 1 i 4 na 1, kopiowanie z sortowaniem (tylko podajnik ADF), kopiowanie z usuwaniem ramki (tylko szyba skanera), kopiowanie dokumentów tożsamości</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52777059"/>
                  </a:ext>
                </a:extLst>
              </a:tr>
              <a:tr h="0">
                <a:tc>
                  <a:txBody>
                    <a:bodyPr/>
                    <a:lstStyle/>
                    <a:p>
                      <a:pPr algn="l" fontAlgn="t">
                        <a:lnSpc>
                          <a:spcPct val="95000"/>
                        </a:lnSpc>
                      </a:pPr>
                      <a:r>
                        <a:rPr lang="pl-PL" sz="600" b="1" i="0" u="none" strike="noStrike">
                          <a:solidFill>
                            <a:srgbClr val="000000"/>
                          </a:solidFill>
                          <a:effectLst/>
                          <a:latin typeface="+mj-lt"/>
                          <a:ea typeface="+mj-lt"/>
                        </a:rPr>
                        <a:t>Kopiowanie ze zmianą rozmiaru</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a:ln>
                            <a:noFill/>
                          </a:ln>
                          <a:solidFill>
                            <a:srgbClr val="000000"/>
                          </a:solidFill>
                          <a:effectLst/>
                          <a:uLnTx/>
                          <a:uFillTx/>
                          <a:latin typeface="+mn-lt"/>
                          <a:ea typeface="+mn-lt"/>
                          <a:cs typeface="+mn-cs"/>
                        </a:rPr>
                        <a:t>25–400%</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a:ln>
                            <a:noFill/>
                          </a:ln>
                          <a:solidFill>
                            <a:srgbClr val="000000"/>
                          </a:solidFill>
                          <a:effectLst/>
                          <a:uLnTx/>
                          <a:uFillTx/>
                          <a:latin typeface="+mn-lt"/>
                          <a:ea typeface="+mn-lt"/>
                          <a:cs typeface="+mn-cs"/>
                        </a:rPr>
                        <a:t>Dopasowanie do strony</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a:ln>
                            <a:noFill/>
                          </a:ln>
                          <a:solidFill>
                            <a:srgbClr val="000000"/>
                          </a:solidFill>
                          <a:effectLst/>
                          <a:uLnTx/>
                          <a:uFillTx/>
                          <a:latin typeface="+mn-lt"/>
                          <a:ea typeface="+mn-lt"/>
                          <a:cs typeface="+mn-cs"/>
                        </a:rPr>
                        <a:t>A5 na A4, B5 na A4, A4 na A5 oraz A4 na B5</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4888834"/>
                  </a:ext>
                </a:extLst>
              </a:tr>
              <a:tr h="0">
                <a:tc>
                  <a:txBody>
                    <a:bodyPr/>
                    <a:lstStyle/>
                    <a:p>
                      <a:pPr algn="l" rtl="0" fontAlgn="t">
                        <a:lnSpc>
                          <a:spcPct val="95000"/>
                        </a:lnSpc>
                      </a:pPr>
                      <a:endParaRPr lang="en-US" sz="600" b="1" i="0" u="none" strike="noStrike" dirty="0">
                        <a:solidFill>
                          <a:srgbClr val="000000"/>
                        </a:solidFill>
                        <a:effectLst/>
                        <a:latin typeface="+mj-lt"/>
                        <a:ea typeface="メイリオ" panose="020B0604030504040204" pitchFamily="34" charset="-128"/>
                      </a:endParaRP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62726963"/>
                  </a:ext>
                </a:extLst>
              </a:tr>
              <a:tr h="0">
                <a:tc>
                  <a:txBody>
                    <a:bodyPr/>
                    <a:lstStyle/>
                    <a:p>
                      <a:pPr algn="l" fontAlgn="t">
                        <a:lnSpc>
                          <a:spcPct val="95000"/>
                        </a:lnSpc>
                      </a:pPr>
                      <a:r>
                        <a:rPr lang="pl-PL" sz="600" b="1" i="0" u="none" strike="noStrike">
                          <a:solidFill>
                            <a:srgbClr val="000000"/>
                          </a:solidFill>
                          <a:effectLst/>
                          <a:latin typeface="+mj-lt"/>
                          <a:ea typeface="+mj-lt"/>
                        </a:rPr>
                        <a:t>INTERFEJS</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28658859"/>
                  </a:ext>
                </a:extLst>
              </a:tr>
              <a:tr h="0">
                <a:tc>
                  <a:txBody>
                    <a:bodyPr/>
                    <a:lstStyle/>
                    <a:p>
                      <a:pPr algn="l" fontAlgn="t">
                        <a:lnSpc>
                          <a:spcPct val="95000"/>
                        </a:lnSpc>
                      </a:pPr>
                      <a:r>
                        <a:rPr lang="pl-PL" sz="600" b="1" i="0" u="none" strike="noStrike">
                          <a:solidFill>
                            <a:srgbClr val="000000"/>
                          </a:solidFill>
                          <a:effectLst/>
                          <a:latin typeface="+mj-lt"/>
                          <a:ea typeface="+mj-lt"/>
                        </a:rPr>
                        <a:t>Typ i wymiary wyświetlacza</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Ekran LCD 2,7" / 6,9 cm (ekran dotykowy, kolorowy)</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3030799"/>
                  </a:ext>
                </a:extLst>
              </a:tr>
              <a:tr h="0">
                <a:tc>
                  <a:txBody>
                    <a:bodyPr/>
                    <a:lstStyle/>
                    <a:p>
                      <a:pPr algn="l" fontAlgn="t">
                        <a:lnSpc>
                          <a:spcPct val="95000"/>
                        </a:lnSpc>
                      </a:pPr>
                      <a:r>
                        <a:rPr lang="pl-PL" sz="600" b="1" i="0" u="none" strike="noStrike">
                          <a:solidFill>
                            <a:srgbClr val="000000"/>
                          </a:solidFill>
                          <a:effectLst/>
                          <a:latin typeface="+mj-lt"/>
                          <a:ea typeface="+mj-lt"/>
                        </a:rPr>
                        <a:t>Języki wyświetlacza</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33 języki do wyboru: japoński, angielski (mm i cale), niemiecki, francuski, włoski, hiszpański, portugalski, niderlandzki, duński, norweski, szwedzki, fiński, rosyjski, ukraiński, polski, czeski, słoweński, węgierski, słowacki, chorwacki, rumuński, bułgarski, turecki, grecki, estoński, łotewski, litewski, chiński uproszczony, koreański, chiński tradycyjny, tajski, indonezyjski, wietnamski</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85547637"/>
                  </a:ext>
                </a:extLst>
              </a:tr>
              <a:tr h="0">
                <a:tc>
                  <a:txBody>
                    <a:bodyPr/>
                    <a:lstStyle/>
                    <a:p>
                      <a:pPr algn="l" rtl="0" fontAlgn="t">
                        <a:lnSpc>
                          <a:spcPct val="95000"/>
                        </a:lnSpc>
                      </a:pPr>
                      <a:endParaRPr lang="en-US" sz="600" b="1" i="0" u="none" strike="noStrike" dirty="0">
                        <a:solidFill>
                          <a:srgbClr val="000000"/>
                        </a:solidFill>
                        <a:effectLst/>
                        <a:latin typeface="+mj-lt"/>
                        <a:ea typeface="メイリオ" panose="020B0604030504040204" pitchFamily="34" charset="-128"/>
                      </a:endParaRP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756300" rtl="0" eaLnBrk="1" fontAlgn="t" latinLnBrk="0" hangingPunct="1">
                        <a:lnSpc>
                          <a:spcPct val="95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a:ea typeface="メイリオ" panose="020B0604030504040204" pitchFamily="34" charset="-128"/>
                        <a:cs typeface="+mn-cs"/>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3721625"/>
                  </a:ext>
                </a:extLst>
              </a:tr>
              <a:tr h="0">
                <a:tc>
                  <a:txBody>
                    <a:bodyPr/>
                    <a:lstStyle/>
                    <a:p>
                      <a:pPr algn="l" fontAlgn="t">
                        <a:lnSpc>
                          <a:spcPct val="95000"/>
                        </a:lnSpc>
                      </a:pPr>
                      <a:r>
                        <a:rPr lang="pl-PL" sz="600" b="1" i="0" u="none" strike="noStrike">
                          <a:solidFill>
                            <a:srgbClr val="000000"/>
                          </a:solidFill>
                          <a:effectLst/>
                          <a:latin typeface="+mj-lt"/>
                          <a:ea typeface="+mj-lt"/>
                        </a:rPr>
                        <a:t>ŁĄCZNOŚĆ</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756300" rtl="0" eaLnBrk="1" fontAlgn="t" latinLnBrk="0" hangingPunct="1">
                        <a:lnSpc>
                          <a:spcPct val="95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a:ea typeface="メイリオ" panose="020B0604030504040204" pitchFamily="34" charset="-128"/>
                        <a:cs typeface="+mn-cs"/>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48435576"/>
                  </a:ext>
                </a:extLst>
              </a:tr>
              <a:tr h="0">
                <a:tc>
                  <a:txBody>
                    <a:bodyPr/>
                    <a:lstStyle/>
                    <a:p>
                      <a:pPr algn="l" fontAlgn="t">
                        <a:lnSpc>
                          <a:spcPct val="95000"/>
                        </a:lnSpc>
                      </a:pPr>
                      <a:r>
                        <a:rPr lang="pl-PL" sz="600" b="1" i="0" u="none" strike="noStrike">
                          <a:solidFill>
                            <a:srgbClr val="000000"/>
                          </a:solidFill>
                          <a:effectLst/>
                          <a:latin typeface="+mj-lt"/>
                          <a:ea typeface="+mj-lt"/>
                        </a:rPr>
                        <a:t>Przewodowa sieć LAN</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Protokół komunikacji: SNMP / HTTP / TCP / IP (IPv4 / IPv6)</a:t>
                      </a:r>
                    </a:p>
                    <a:p>
                      <a:pPr algn="l" fontAlgn="t">
                        <a:lnSpc>
                          <a:spcPct val="95000"/>
                        </a:lnSpc>
                      </a:pPr>
                      <a:r>
                        <a:rPr lang="pl-PL" sz="600" b="0" i="0" u="none" strike="noStrike" dirty="0">
                          <a:solidFill>
                            <a:srgbClr val="000000"/>
                          </a:solidFill>
                          <a:effectLst/>
                          <a:latin typeface="+mj-lt"/>
                          <a:ea typeface="+mj-lt"/>
                        </a:rPr>
                        <a:t>TLS 1.3 / 1.2 / 1.1 / 1.0</a:t>
                      </a:r>
                    </a:p>
                    <a:p>
                      <a:pPr algn="l" fontAlgn="t">
                        <a:lnSpc>
                          <a:spcPct val="95000"/>
                        </a:lnSpc>
                      </a:pPr>
                      <a:r>
                        <a:rPr lang="pl-PL" sz="600" b="0" i="0" u="none" strike="noStrike" dirty="0">
                          <a:solidFill>
                            <a:srgbClr val="000000"/>
                          </a:solidFill>
                          <a:effectLst/>
                          <a:latin typeface="+mj-lt"/>
                          <a:ea typeface="+mj-lt"/>
                        </a:rPr>
                        <a:t>Obsługiwane standardy: IEEE802.3u </a:t>
                      </a:r>
                      <a:br>
                        <a:rPr lang="en-US" sz="600" b="0" i="0" u="none" strike="noStrike" dirty="0">
                          <a:solidFill>
                            <a:srgbClr val="000000"/>
                          </a:solidFill>
                          <a:effectLst/>
                          <a:latin typeface="+mj-lt"/>
                          <a:ea typeface="+mj-lt"/>
                        </a:rPr>
                      </a:br>
                      <a:r>
                        <a:rPr lang="pl-PL" sz="600" b="0" i="0" u="none" strike="noStrike" dirty="0">
                          <a:solidFill>
                            <a:srgbClr val="000000"/>
                          </a:solidFill>
                          <a:effectLst/>
                          <a:latin typeface="+mj-lt"/>
                          <a:ea typeface="+mj-lt"/>
                        </a:rPr>
                        <a:t>(100BASE-TX) / IEEE802.3 (10BASE-T)</a:t>
                      </a:r>
                    </a:p>
                    <a:p>
                      <a:pPr algn="l" fontAlgn="t">
                        <a:lnSpc>
                          <a:spcPct val="95000"/>
                        </a:lnSpc>
                      </a:pPr>
                      <a:r>
                        <a:rPr lang="pl-PL" sz="600" b="0" i="0" u="none" strike="noStrike" dirty="0">
                          <a:solidFill>
                            <a:srgbClr val="000000"/>
                          </a:solidFill>
                          <a:effectLst/>
                          <a:latin typeface="+mj-lt"/>
                          <a:ea typeface="+mj-lt"/>
                        </a:rPr>
                        <a:t>Szybkość przesyłania: 10 / 100 Mb/s (automatyczne przełączanie)</a:t>
                      </a:r>
                    </a:p>
                    <a:p>
                      <a:pPr algn="l" fontAlgn="t">
                        <a:lnSpc>
                          <a:spcPct val="95000"/>
                        </a:lnSpc>
                      </a:pPr>
                      <a:r>
                        <a:rPr lang="pl-PL" sz="600" b="0" i="0" u="none" strike="noStrike" dirty="0">
                          <a:solidFill>
                            <a:srgbClr val="000000"/>
                          </a:solidFill>
                          <a:effectLst/>
                          <a:latin typeface="+mj-lt"/>
                          <a:ea typeface="+mj-lt"/>
                        </a:rPr>
                        <a:t>Zabezpieczenia: IEEE 802.1X (EAP-TLS/</a:t>
                      </a:r>
                      <a:br>
                        <a:rPr lang="en-US" sz="600" b="0" i="0" u="none" strike="noStrike" dirty="0">
                          <a:solidFill>
                            <a:srgbClr val="000000"/>
                          </a:solidFill>
                          <a:effectLst/>
                          <a:latin typeface="+mj-lt"/>
                          <a:ea typeface="+mj-lt"/>
                        </a:rPr>
                      </a:br>
                      <a:r>
                        <a:rPr lang="pl-PL" sz="600" b="0" i="0" u="none" strike="noStrike" dirty="0">
                          <a:solidFill>
                            <a:srgbClr val="000000"/>
                          </a:solidFill>
                          <a:effectLst/>
                          <a:latin typeface="+mj-lt"/>
                          <a:ea typeface="+mj-lt"/>
                        </a:rPr>
                        <a:t>EAP-TTLS/PEAP)</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40886112"/>
                  </a:ext>
                </a:extLst>
              </a:tr>
              <a:tr h="0">
                <a:tc>
                  <a:txBody>
                    <a:bodyPr/>
                    <a:lstStyle/>
                    <a:p>
                      <a:pPr algn="l" fontAlgn="t">
                        <a:lnSpc>
                          <a:spcPct val="95000"/>
                        </a:lnSpc>
                      </a:pPr>
                      <a:r>
                        <a:rPr lang="pl-PL" sz="600" b="1" i="0" u="none" strike="noStrike">
                          <a:solidFill>
                            <a:srgbClr val="000000"/>
                          </a:solidFill>
                          <a:effectLst/>
                          <a:latin typeface="+mj-lt"/>
                          <a:ea typeface="+mj-lt"/>
                        </a:rPr>
                        <a:t>Bezprzewodowa sieć LAN</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Protokół komunikacji: SNMP / HTTP / TCP / IP (IPv4 / IPv6)</a:t>
                      </a:r>
                    </a:p>
                    <a:p>
                      <a:pPr algn="l" fontAlgn="t">
                        <a:lnSpc>
                          <a:spcPct val="95000"/>
                        </a:lnSpc>
                      </a:pPr>
                      <a:r>
                        <a:rPr lang="pl-PL" sz="600" b="0" i="0" u="none" strike="noStrike" dirty="0">
                          <a:solidFill>
                            <a:srgbClr val="000000"/>
                          </a:solidFill>
                          <a:effectLst/>
                          <a:latin typeface="+mj-lt"/>
                          <a:ea typeface="+mj-lt"/>
                        </a:rPr>
                        <a:t>TLS 1.3 / 1.2 / 1.1 / 1.0</a:t>
                      </a:r>
                    </a:p>
                    <a:p>
                      <a:pPr algn="l" fontAlgn="t">
                        <a:lnSpc>
                          <a:spcPct val="95000"/>
                        </a:lnSpc>
                      </a:pPr>
                      <a:r>
                        <a:rPr lang="pl-PL" sz="600" b="0" i="0" u="none" strike="noStrike" dirty="0">
                          <a:solidFill>
                            <a:srgbClr val="000000"/>
                          </a:solidFill>
                          <a:effectLst/>
                          <a:latin typeface="+mj-lt"/>
                          <a:ea typeface="+mj-lt"/>
                        </a:rPr>
                        <a:t>Obsługiwane standardy: IEEE802.11n / IEEE802.11g / IEEE802.11b / IEEE802.11a / IEEE802.11ac</a:t>
                      </a:r>
                      <a:r>
                        <a:rPr lang="pl-PL" sz="600" b="0" i="0" u="none" strike="noStrike" baseline="30000" dirty="0">
                          <a:solidFill>
                            <a:srgbClr val="000000"/>
                          </a:solidFill>
                          <a:effectLst/>
                          <a:latin typeface="+mj-lt"/>
                          <a:ea typeface="+mj-lt"/>
                        </a:rPr>
                        <a:t>11</a:t>
                      </a:r>
                    </a:p>
                    <a:p>
                      <a:pPr algn="l" fontAlgn="t">
                        <a:lnSpc>
                          <a:spcPct val="95000"/>
                        </a:lnSpc>
                      </a:pPr>
                      <a:r>
                        <a:rPr lang="pl-PL" sz="600" b="0" i="0" u="none" strike="noStrike" dirty="0">
                          <a:solidFill>
                            <a:srgbClr val="000000"/>
                          </a:solidFill>
                          <a:effectLst/>
                          <a:latin typeface="+mj-lt"/>
                          <a:ea typeface="+mj-lt"/>
                        </a:rPr>
                        <a:t>Pasmo częstotliwości: 2,4 GHz </a:t>
                      </a:r>
                    </a:p>
                    <a:p>
                      <a:pPr algn="l" fontAlgn="t">
                        <a:lnSpc>
                          <a:spcPct val="95000"/>
                        </a:lnSpc>
                      </a:pPr>
                      <a:r>
                        <a:rPr lang="pl-PL" sz="600" b="0" i="0" u="none" strike="noStrike" dirty="0">
                          <a:solidFill>
                            <a:srgbClr val="000000"/>
                          </a:solidFill>
                          <a:effectLst/>
                          <a:latin typeface="+mj-lt"/>
                          <a:ea typeface="+mj-lt"/>
                        </a:rPr>
                        <a:t>Zasięg – w pomieszczeniach: 50 m ※ zależnie od prędkości i warunków transmisji</a:t>
                      </a:r>
                    </a:p>
                    <a:p>
                      <a:pPr algn="l" fontAlgn="t">
                        <a:lnSpc>
                          <a:spcPct val="95000"/>
                        </a:lnSpc>
                      </a:pPr>
                      <a:r>
                        <a:rPr lang="pl-PL" sz="600" b="0" i="0" u="none" strike="noStrike" dirty="0">
                          <a:solidFill>
                            <a:srgbClr val="000000"/>
                          </a:solidFill>
                          <a:effectLst/>
                          <a:latin typeface="+mj-lt"/>
                          <a:ea typeface="+mj-lt"/>
                        </a:rPr>
                        <a:t>Zabezpieczenia: WPA-PSK (AES)</a:t>
                      </a:r>
                    </a:p>
                    <a:p>
                      <a:pPr marL="0" indent="171450" algn="l" fontAlgn="t">
                        <a:lnSpc>
                          <a:spcPct val="95000"/>
                        </a:lnSpc>
                      </a:pPr>
                      <a:r>
                        <a:rPr lang="pl-PL" sz="600" b="0" i="0" u="none" strike="noStrike" dirty="0">
                          <a:solidFill>
                            <a:srgbClr val="000000"/>
                          </a:solidFill>
                          <a:effectLst/>
                          <a:latin typeface="+mj-lt"/>
                          <a:ea typeface="+mj-lt"/>
                        </a:rPr>
                        <a:t>WPA2-PSK (AES)</a:t>
                      </a:r>
                    </a:p>
                    <a:p>
                      <a:pPr marL="0" indent="171450" algn="l" fontAlgn="t">
                        <a:lnSpc>
                          <a:spcPct val="95000"/>
                        </a:lnSpc>
                      </a:pPr>
                      <a:r>
                        <a:rPr lang="pl-PL" sz="600" b="0" i="0" u="none" strike="noStrike" dirty="0">
                          <a:solidFill>
                            <a:srgbClr val="000000"/>
                          </a:solidFill>
                          <a:effectLst/>
                          <a:latin typeface="+mj-lt"/>
                          <a:ea typeface="+mj-lt"/>
                        </a:rPr>
                        <a:t>WPA3-SAE (AES)</a:t>
                      </a:r>
                    </a:p>
                    <a:p>
                      <a:pPr marL="0" indent="171450" algn="l" fontAlgn="t">
                        <a:lnSpc>
                          <a:spcPct val="95000"/>
                        </a:lnSpc>
                      </a:pPr>
                      <a:r>
                        <a:rPr lang="pl-PL" sz="600" b="0" i="0" u="none" strike="noStrike" dirty="0">
                          <a:solidFill>
                            <a:srgbClr val="000000"/>
                          </a:solidFill>
                          <a:effectLst/>
                          <a:latin typeface="+mj-lt"/>
                          <a:ea typeface="+mj-lt"/>
                        </a:rPr>
                        <a:t>WPA-EAP (AES)*</a:t>
                      </a:r>
                    </a:p>
                    <a:p>
                      <a:pPr marL="0" indent="171450" algn="l" fontAlgn="t">
                        <a:lnSpc>
                          <a:spcPct val="95000"/>
                        </a:lnSpc>
                      </a:pPr>
                      <a:r>
                        <a:rPr lang="pl-PL" sz="600" b="0" i="0" u="none" strike="noStrike" dirty="0">
                          <a:solidFill>
                            <a:srgbClr val="000000"/>
                          </a:solidFill>
                          <a:effectLst/>
                          <a:latin typeface="+mj-lt"/>
                          <a:ea typeface="+mj-lt"/>
                        </a:rPr>
                        <a:t>WPA2-EAP (AES)*</a:t>
                      </a:r>
                    </a:p>
                    <a:p>
                      <a:pPr marL="0" indent="171450" algn="l" fontAlgn="t">
                        <a:lnSpc>
                          <a:spcPct val="95000"/>
                        </a:lnSpc>
                      </a:pPr>
                      <a:r>
                        <a:rPr lang="pl-PL" sz="600" b="0" i="0" u="none" strike="noStrike" dirty="0">
                          <a:solidFill>
                            <a:srgbClr val="000000"/>
                          </a:solidFill>
                          <a:effectLst/>
                          <a:latin typeface="+mj-lt"/>
                          <a:ea typeface="+mj-lt"/>
                        </a:rPr>
                        <a:t>WPA3-EAP (AES)*</a:t>
                      </a:r>
                    </a:p>
                    <a:p>
                      <a:pPr algn="l" fontAlgn="t">
                        <a:lnSpc>
                          <a:spcPct val="95000"/>
                        </a:lnSpc>
                      </a:pPr>
                      <a:r>
                        <a:rPr lang="pl-PL" sz="500" b="0" i="0" u="none" strike="noStrike" dirty="0">
                          <a:solidFill>
                            <a:srgbClr val="000000"/>
                          </a:solidFill>
                          <a:effectLst/>
                          <a:latin typeface="+mj-lt"/>
                          <a:ea typeface="+mj-lt"/>
                        </a:rPr>
                        <a:t>* Dostępne IEEE802.1X (EAP-TLS / EAP-TTLS / PEAP)</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70416502"/>
                  </a:ext>
                </a:extLst>
              </a:tr>
              <a:tr h="0">
                <a:tc>
                  <a:txBody>
                    <a:bodyPr/>
                    <a:lstStyle/>
                    <a:p>
                      <a:pPr algn="l" fontAlgn="t">
                        <a:lnSpc>
                          <a:spcPct val="95000"/>
                        </a:lnSpc>
                      </a:pPr>
                      <a:r>
                        <a:rPr lang="pl-PL" sz="600" b="1" i="0" u="none" strike="noStrike">
                          <a:solidFill>
                            <a:srgbClr val="000000"/>
                          </a:solidFill>
                          <a:effectLst/>
                          <a:latin typeface="+mj-lt"/>
                          <a:ea typeface="+mj-lt"/>
                        </a:rPr>
                        <a:t>Interfejs</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USB Hi-Speed (port B)</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64439170"/>
                  </a:ext>
                </a:extLst>
              </a:tr>
              <a:tr h="0">
                <a:tc>
                  <a:txBody>
                    <a:bodyPr/>
                    <a:lstStyle/>
                    <a:p>
                      <a:pPr algn="l" fontAlgn="t">
                        <a:lnSpc>
                          <a:spcPct val="95000"/>
                        </a:lnSpc>
                      </a:pPr>
                      <a:r>
                        <a:rPr lang="pl-PL" sz="600" b="1" i="0" u="none" strike="noStrike">
                          <a:solidFill>
                            <a:srgbClr val="000000"/>
                          </a:solidFill>
                          <a:effectLst/>
                          <a:latin typeface="+mj-lt"/>
                          <a:ea typeface="+mj-lt"/>
                        </a:rPr>
                        <a:t>Aplikacje mobilne</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Aplikacja Canon PRINT</a:t>
                      </a:r>
                      <a:r>
                        <a:rPr lang="pl-PL" sz="600" b="0" i="0" u="none" strike="noStrike" baseline="30000" dirty="0">
                          <a:solidFill>
                            <a:srgbClr val="000000"/>
                          </a:solidFill>
                          <a:effectLst/>
                          <a:latin typeface="+mj-lt"/>
                          <a:ea typeface="+mj-lt"/>
                        </a:rPr>
                        <a:t>12</a:t>
                      </a:r>
                    </a:p>
                    <a:p>
                      <a:pPr algn="l" fontAlgn="t">
                        <a:lnSpc>
                          <a:spcPct val="95000"/>
                        </a:lnSpc>
                      </a:pPr>
                      <a:r>
                        <a:rPr lang="pl-PL" sz="600" b="0" i="0" u="none" strike="noStrike" dirty="0">
                          <a:solidFill>
                            <a:srgbClr val="000000"/>
                          </a:solidFill>
                          <a:effectLst/>
                          <a:latin typeface="+mj-lt"/>
                          <a:ea typeface="+mj-lt"/>
                        </a:rPr>
                        <a:t>Aplikacja Easy-PhotoPrint Editor</a:t>
                      </a:r>
                      <a:r>
                        <a:rPr lang="pl-PL" sz="600" b="0" i="0" u="none" strike="noStrike" baseline="30000" dirty="0">
                          <a:solidFill>
                            <a:srgbClr val="000000"/>
                          </a:solidFill>
                          <a:effectLst/>
                          <a:latin typeface="+mj-lt"/>
                          <a:ea typeface="+mj-lt"/>
                        </a:rPr>
                        <a:t>13</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03648837"/>
                  </a:ext>
                </a:extLst>
              </a:tr>
              <a:tr h="0">
                <a:tc>
                  <a:txBody>
                    <a:bodyPr/>
                    <a:lstStyle/>
                    <a:p>
                      <a:pPr algn="l" fontAlgn="t">
                        <a:lnSpc>
                          <a:spcPct val="95000"/>
                        </a:lnSpc>
                      </a:pPr>
                      <a:r>
                        <a:rPr lang="pl-PL" sz="600" b="1" i="0" u="none" strike="noStrike">
                          <a:solidFill>
                            <a:srgbClr val="000000"/>
                          </a:solidFill>
                          <a:effectLst/>
                          <a:latin typeface="+mj-lt"/>
                          <a:ea typeface="+mj-lt"/>
                        </a:rPr>
                        <a:t>Funkcje drukarki</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Cloud Link (drukowanie)</a:t>
                      </a:r>
                      <a:r>
                        <a:rPr lang="pl-PL" sz="600" b="0" i="0" u="none" strike="noStrike" baseline="30000">
                          <a:solidFill>
                            <a:srgbClr val="000000"/>
                          </a:solidFill>
                          <a:effectLst/>
                          <a:latin typeface="+mj-lt"/>
                          <a:ea typeface="+mj-lt"/>
                        </a:rPr>
                        <a:t>14</a:t>
                      </a:r>
                    </a:p>
                    <a:p>
                      <a:pPr algn="l" fontAlgn="t">
                        <a:lnSpc>
                          <a:spcPct val="95000"/>
                        </a:lnSpc>
                      </a:pPr>
                      <a:r>
                        <a:rPr lang="pl-PL" sz="600" b="0" i="0" u="none" strike="noStrike">
                          <a:solidFill>
                            <a:srgbClr val="000000"/>
                          </a:solidFill>
                          <a:effectLst/>
                          <a:latin typeface="+mj-lt"/>
                          <a:ea typeface="+mj-lt"/>
                        </a:rPr>
                        <a:t>Dodatek Canon Print Service (Android)</a:t>
                      </a:r>
                      <a:r>
                        <a:rPr lang="pl-PL" sz="600" b="0" i="0" u="none" strike="noStrike" baseline="30000">
                          <a:solidFill>
                            <a:srgbClr val="000000"/>
                          </a:solidFill>
                          <a:effectLst/>
                          <a:latin typeface="+mj-lt"/>
                          <a:ea typeface="+mj-lt"/>
                        </a:rPr>
                        <a:t>15</a:t>
                      </a:r>
                    </a:p>
                    <a:p>
                      <a:pPr algn="l" fontAlgn="t">
                        <a:lnSpc>
                          <a:spcPct val="95000"/>
                        </a:lnSpc>
                      </a:pPr>
                      <a:r>
                        <a:rPr lang="pl-PL" sz="600" b="0" i="0" u="none" strike="noStrike">
                          <a:solidFill>
                            <a:srgbClr val="000000"/>
                          </a:solidFill>
                          <a:effectLst/>
                          <a:latin typeface="+mj-lt"/>
                          <a:ea typeface="+mj-lt"/>
                        </a:rPr>
                        <a:t>Apple AirPrint</a:t>
                      </a:r>
                    </a:p>
                    <a:p>
                      <a:pPr algn="l" fontAlgn="t">
                        <a:lnSpc>
                          <a:spcPct val="95000"/>
                        </a:lnSpc>
                      </a:pPr>
                      <a:r>
                        <a:rPr lang="pl-PL" sz="600" b="0" i="0" u="none" strike="noStrike">
                          <a:solidFill>
                            <a:srgbClr val="000000"/>
                          </a:solidFill>
                          <a:effectLst/>
                          <a:latin typeface="+mj-lt"/>
                          <a:ea typeface="+mj-lt"/>
                        </a:rPr>
                        <a:t>Bezpośrednie połączenie bezprzewodowe</a:t>
                      </a:r>
                    </a:p>
                    <a:p>
                      <a:pPr algn="l" fontAlgn="t">
                        <a:lnSpc>
                          <a:spcPct val="95000"/>
                        </a:lnSpc>
                      </a:pPr>
                      <a:r>
                        <a:rPr lang="pl-PL" sz="600" b="0" i="0" u="none" strike="noStrike">
                          <a:solidFill>
                            <a:srgbClr val="000000"/>
                          </a:solidFill>
                          <a:effectLst/>
                          <a:latin typeface="+mj-lt"/>
                          <a:ea typeface="+mj-lt"/>
                        </a:rPr>
                        <a:t>Mopria (Android)</a:t>
                      </a:r>
                      <a:r>
                        <a:rPr lang="pl-PL" sz="600" b="0" i="0" u="none" strike="noStrike" baseline="30000">
                          <a:solidFill>
                            <a:srgbClr val="000000"/>
                          </a:solidFill>
                          <a:effectLst/>
                          <a:latin typeface="+mj-lt"/>
                          <a:ea typeface="+mj-lt"/>
                        </a:rPr>
                        <a:t>16</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51317354"/>
                  </a:ext>
                </a:extLst>
              </a:tr>
              <a:tr h="0">
                <a:tc>
                  <a:txBody>
                    <a:bodyPr/>
                    <a:lstStyle/>
                    <a:p>
                      <a:pPr algn="l" fontAlgn="t">
                        <a:lnSpc>
                          <a:spcPct val="95000"/>
                        </a:lnSpc>
                      </a:pPr>
                      <a:r>
                        <a:rPr lang="pl-PL" sz="600" b="1" i="0" u="none" strike="noStrike">
                          <a:solidFill>
                            <a:srgbClr val="000000"/>
                          </a:solidFill>
                          <a:effectLst/>
                          <a:latin typeface="+mj-lt"/>
                          <a:ea typeface="+mj-lt"/>
                        </a:rPr>
                        <a:t>Obsługa inteligentnego asystenta i automatyzacji</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a:solidFill>
                            <a:srgbClr val="000000"/>
                          </a:solidFill>
                          <a:effectLst/>
                          <a:latin typeface="+mj-lt"/>
                          <a:ea typeface="+mj-lt"/>
                        </a:rPr>
                        <a:t>Amazon Alexa</a:t>
                      </a:r>
                      <a:r>
                        <a:rPr lang="pl-PL" sz="600" b="0" i="0" u="none" strike="noStrike" baseline="30000">
                          <a:solidFill>
                            <a:srgbClr val="000000"/>
                          </a:solidFill>
                          <a:effectLst/>
                          <a:latin typeface="+mj-lt"/>
                          <a:ea typeface="+mj-lt"/>
                        </a:rPr>
                        <a:t>™17</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5504369"/>
                  </a:ext>
                </a:extLst>
              </a:tr>
              <a:tr h="0">
                <a:tc>
                  <a:txBody>
                    <a:bodyPr/>
                    <a:lstStyle/>
                    <a:p>
                      <a:pPr algn="l" rtl="0" fontAlgn="t">
                        <a:lnSpc>
                          <a:spcPct val="95000"/>
                        </a:lnSpc>
                      </a:pPr>
                      <a:endParaRPr lang="en-US" sz="600" b="1" i="0" u="none" strike="noStrike" dirty="0">
                        <a:solidFill>
                          <a:srgbClr val="000000"/>
                        </a:solidFill>
                        <a:effectLst/>
                        <a:latin typeface="+mj-lt"/>
                        <a:ea typeface="メイリオ" panose="020B0604030504040204" pitchFamily="34" charset="-128"/>
                      </a:endParaRP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baseline="30000"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6984455"/>
                  </a:ext>
                </a:extLst>
              </a:tr>
              <a:tr h="0">
                <a:tc>
                  <a:txBody>
                    <a:bodyPr/>
                    <a:lstStyle/>
                    <a:p>
                      <a:pPr algn="l" fontAlgn="t">
                        <a:lnSpc>
                          <a:spcPct val="95000"/>
                        </a:lnSpc>
                      </a:pPr>
                      <a:r>
                        <a:rPr lang="pl-PL" sz="600" b="1" i="0" u="none" strike="noStrike">
                          <a:solidFill>
                            <a:srgbClr val="000000"/>
                          </a:solidFill>
                          <a:effectLst/>
                          <a:latin typeface="+mj-lt"/>
                          <a:ea typeface="+mj-lt"/>
                        </a:rPr>
                        <a:t>OPROGRAMOWANIE</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41752560"/>
                  </a:ext>
                </a:extLst>
              </a:tr>
              <a:tr h="0">
                <a:tc>
                  <a:txBody>
                    <a:bodyPr/>
                    <a:lstStyle/>
                    <a:p>
                      <a:pPr algn="l" fontAlgn="t">
                        <a:lnSpc>
                          <a:spcPct val="95000"/>
                        </a:lnSpc>
                      </a:pPr>
                      <a:r>
                        <a:rPr lang="pl-PL" sz="600" b="1" i="0" u="none" strike="noStrike">
                          <a:solidFill>
                            <a:srgbClr val="000000"/>
                          </a:solidFill>
                          <a:effectLst/>
                          <a:latin typeface="+mj-lt"/>
                          <a:ea typeface="+mj-lt"/>
                        </a:rPr>
                        <a:t>Obsługiwane systemy operacyjne</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ct val="95000"/>
                        </a:lnSpc>
                      </a:pPr>
                      <a:r>
                        <a:rPr lang="pl-PL" sz="600" b="0" i="0" u="none" strike="noStrike" dirty="0">
                          <a:solidFill>
                            <a:srgbClr val="000000"/>
                          </a:solidFill>
                          <a:effectLst/>
                          <a:latin typeface="+mj-lt"/>
                          <a:ea typeface="+mj-lt"/>
                        </a:rPr>
                        <a:t>Windows 11, Windows 10, Windows 8.1, Windows 7 SP1</a:t>
                      </a:r>
                    </a:p>
                    <a:p>
                      <a:pPr algn="l" fontAlgn="t">
                        <a:lnSpc>
                          <a:spcPct val="95000"/>
                        </a:lnSpc>
                      </a:pPr>
                      <a:r>
                        <a:rPr lang="pl-PL" sz="600" b="0" i="0" u="none" strike="noStrike" dirty="0">
                          <a:solidFill>
                            <a:srgbClr val="000000"/>
                          </a:solidFill>
                          <a:effectLst/>
                          <a:latin typeface="+mj-lt"/>
                          <a:ea typeface="+mj-lt"/>
                        </a:rPr>
                        <a:t>Działanie można zagwarantować tylko w przypadku komputerów z fabrycznie zainstalowanym systemem operacyjnym.</a:t>
                      </a:r>
                    </a:p>
                    <a:p>
                      <a:pPr algn="l" fontAlgn="t">
                        <a:lnSpc>
                          <a:spcPct val="95000"/>
                        </a:lnSpc>
                      </a:pPr>
                      <a:r>
                        <a:rPr lang="pl-PL" sz="600" b="0" i="0" u="none" strike="noStrike" dirty="0">
                          <a:solidFill>
                            <a:srgbClr val="000000"/>
                          </a:solidFill>
                          <a:effectLst/>
                          <a:latin typeface="+mj-lt"/>
                          <a:ea typeface="+mj-lt"/>
                        </a:rPr>
                        <a:t>Sterownik drukarki i IJ Printer Assistant obsługują następujące systemy: Windows Server 2008 R2 SP1, Windows Server 2012 R2, Windows Server 2016, Windows Server 2019, Windows Server 2022 i Windows Server 2025.</a:t>
                      </a:r>
                    </a:p>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p>
                      <a:pPr algn="l" fontAlgn="t">
                        <a:lnSpc>
                          <a:spcPct val="95000"/>
                        </a:lnSpc>
                      </a:pPr>
                      <a:r>
                        <a:rPr lang="pl-PL" sz="600" b="0" i="0" u="none" strike="noStrike" dirty="0">
                          <a:solidFill>
                            <a:srgbClr val="000000"/>
                          </a:solidFill>
                          <a:effectLst/>
                          <a:latin typeface="+mj-lt"/>
                          <a:ea typeface="+mj-lt"/>
                        </a:rPr>
                        <a:t>Środowisko ekranu: XGA 1024 × 768 lub wyższa</a:t>
                      </a:r>
                    </a:p>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p>
                      <a:pPr algn="l" fontAlgn="t">
                        <a:lnSpc>
                          <a:spcPct val="95000"/>
                        </a:lnSpc>
                      </a:pPr>
                      <a:r>
                        <a:rPr lang="pl-PL" sz="600" b="0" i="0" u="none" strike="noStrike" spc="-20" baseline="0" dirty="0">
                          <a:solidFill>
                            <a:srgbClr val="000000"/>
                          </a:solidFill>
                          <a:effectLst/>
                          <a:latin typeface="+mj-lt"/>
                          <a:ea typeface="+mj-lt"/>
                        </a:rPr>
                        <a:t>Mac: od macOS Big Sur 11.7.6 do macOS Sequoia 15</a:t>
                      </a:r>
                    </a:p>
                    <a:p>
                      <a:pPr algn="l" rtl="0" fontAlgn="t">
                        <a:lnSpc>
                          <a:spcPct val="95000"/>
                        </a:lnSpc>
                      </a:pPr>
                      <a:endParaRPr lang="en-US" sz="600" b="0" i="0" u="none" strike="noStrike" dirty="0">
                        <a:solidFill>
                          <a:srgbClr val="000000"/>
                        </a:solidFill>
                        <a:effectLst/>
                        <a:latin typeface="+mj-lt"/>
                        <a:ea typeface="メイリオ" panose="020B0604030504040204" pitchFamily="34" charset="-128"/>
                      </a:endParaRPr>
                    </a:p>
                    <a:p>
                      <a:pPr algn="l" fontAlgn="t">
                        <a:lnSpc>
                          <a:spcPct val="95000"/>
                        </a:lnSpc>
                      </a:pPr>
                      <a:r>
                        <a:rPr lang="pl-PL" sz="600" b="0" i="0" u="none" strike="noStrike" dirty="0">
                          <a:solidFill>
                            <a:srgbClr val="000000"/>
                          </a:solidFill>
                          <a:effectLst/>
                          <a:latin typeface="+mj-lt"/>
                          <a:ea typeface="+mj-lt"/>
                        </a:rPr>
                        <a:t>Systemy na urządzenia przenośne: iOS</a:t>
                      </a:r>
                      <a:r>
                        <a:rPr lang="pl-PL" sz="600" b="0" i="0" u="none" strike="noStrike" baseline="30000" dirty="0">
                          <a:solidFill>
                            <a:srgbClr val="000000"/>
                          </a:solidFill>
                          <a:effectLst/>
                          <a:latin typeface="+mj-lt"/>
                          <a:ea typeface="+mj-lt"/>
                        </a:rPr>
                        <a:t>®</a:t>
                      </a:r>
                      <a:r>
                        <a:rPr lang="pl-PL" sz="600" b="0" i="0" u="none" strike="noStrike" dirty="0">
                          <a:solidFill>
                            <a:srgbClr val="000000"/>
                          </a:solidFill>
                          <a:effectLst/>
                          <a:latin typeface="+mj-lt"/>
                          <a:ea typeface="+mj-lt"/>
                        </a:rPr>
                        <a:t>, iPadOS, Android™, Chrome OS</a:t>
                      </a:r>
                      <a:r>
                        <a:rPr lang="pl-PL" sz="600" b="0" i="0" u="none" strike="noStrike" baseline="30000" dirty="0">
                          <a:solidFill>
                            <a:srgbClr val="000000"/>
                          </a:solidFill>
                          <a:effectLst/>
                          <a:latin typeface="+mj-lt"/>
                          <a:ea typeface="+mj-lt"/>
                        </a:rPr>
                        <a:t>18</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9359648"/>
                  </a:ext>
                </a:extLst>
              </a:tr>
              <a:tr h="0">
                <a:tc>
                  <a:txBody>
                    <a:bodyPr/>
                    <a:lstStyle/>
                    <a:p>
                      <a:pPr algn="l" fontAlgn="t">
                        <a:lnSpc>
                          <a:spcPct val="95000"/>
                        </a:lnSpc>
                      </a:pPr>
                      <a:r>
                        <a:rPr lang="pl-PL" sz="600" b="1" i="0" u="none" strike="noStrike">
                          <a:solidFill>
                            <a:srgbClr val="000000"/>
                          </a:solidFill>
                          <a:effectLst/>
                          <a:latin typeface="+mj-lt"/>
                          <a:ea typeface="+mj-lt"/>
                        </a:rPr>
                        <a:t>Minimalne wymagania systemowe</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a:ln>
                            <a:noFill/>
                          </a:ln>
                          <a:solidFill>
                            <a:srgbClr val="000000"/>
                          </a:solidFill>
                          <a:effectLst/>
                          <a:uLnTx/>
                          <a:uFillTx/>
                          <a:latin typeface="+mn-lt"/>
                          <a:ea typeface="+mn-lt"/>
                          <a:cs typeface="+mn-cs"/>
                        </a:rPr>
                        <a:t>Windows: co najmniej 1,5 GB</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a:ln>
                            <a:noFill/>
                          </a:ln>
                          <a:solidFill>
                            <a:srgbClr val="000000"/>
                          </a:solidFill>
                          <a:effectLst/>
                          <a:uLnTx/>
                          <a:uFillTx/>
                          <a:latin typeface="+mn-lt"/>
                          <a:ea typeface="+mn-lt"/>
                          <a:cs typeface="+mn-cs"/>
                        </a:rPr>
                        <a:t>Uwaga: do pakietowej instalacji oprogramowania. Wymagana ilość wolnego miejsca na dysku twardym.</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73465505"/>
                  </a:ext>
                </a:extLst>
              </a:tr>
              <a:tr h="0">
                <a:tc>
                  <a:txBody>
                    <a:bodyPr/>
                    <a:lstStyle/>
                    <a:p>
                      <a:pPr algn="l" fontAlgn="t">
                        <a:lnSpc>
                          <a:spcPct val="95000"/>
                        </a:lnSpc>
                      </a:pPr>
                      <a:r>
                        <a:rPr lang="pl-PL" sz="600" b="1" i="0" u="none" strike="noStrike">
                          <a:solidFill>
                            <a:srgbClr val="000000"/>
                          </a:solidFill>
                          <a:effectLst/>
                          <a:latin typeface="+mj-lt"/>
                          <a:ea typeface="+mj-lt"/>
                        </a:rPr>
                        <a:t>Dołączone oprogramowanie</a:t>
                      </a:r>
                    </a:p>
                  </a:txBody>
                  <a:tcPr marL="0" marT="9144" marB="914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Sterownik drukarki</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Narzędzie IJ Printer Assistant</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Easy-PhotoPrint Editor (do pobrania)</a:t>
                      </a:r>
                      <a:r>
                        <a:rPr kumimoji="0" lang="pl-PL" sz="600" b="0" i="0" u="none" strike="noStrike" cap="none" normalizeH="0" baseline="30000" noProof="0" dirty="0">
                          <a:ln>
                            <a:noFill/>
                          </a:ln>
                          <a:solidFill>
                            <a:srgbClr val="000000"/>
                          </a:solidFill>
                          <a:effectLst/>
                          <a:uLnTx/>
                          <a:uFillTx/>
                          <a:latin typeface="+mn-lt"/>
                          <a:ea typeface="+mn-lt"/>
                          <a:cs typeface="+mn-cs"/>
                        </a:rPr>
                        <a:t>19</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Easy-Layout Editor (do pobrania)</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Asystent połączeń Wi-Fi (do pobrania)</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Quick Utility Toolbox (do pobrania)</a:t>
                      </a:r>
                    </a:p>
                    <a:p>
                      <a:pPr marL="0" marR="0" lvl="0" indent="0" algn="l" defTabSz="756300" rtl="0" eaLnBrk="1" fontAlgn="t" latinLnBrk="0" hangingPunct="1">
                        <a:lnSpc>
                          <a:spcPct val="95000"/>
                        </a:lnSpc>
                        <a:spcBef>
                          <a:spcPts val="0"/>
                        </a:spcBef>
                        <a:spcAft>
                          <a:spcPts val="0"/>
                        </a:spcAft>
                        <a:buClrTx/>
                        <a:buSzTx/>
                        <a:buFontTx/>
                        <a:buNone/>
                        <a:tabLst/>
                        <a:defRPr/>
                      </a:pPr>
                      <a:r>
                        <a:rPr kumimoji="0" lang="pl-PL" sz="600" b="0" i="0" u="none" strike="noStrike" cap="none" normalizeH="0" baseline="0" noProof="0" dirty="0">
                          <a:ln>
                            <a:noFill/>
                          </a:ln>
                          <a:solidFill>
                            <a:srgbClr val="000000"/>
                          </a:solidFill>
                          <a:effectLst/>
                          <a:uLnTx/>
                          <a:uFillTx/>
                          <a:latin typeface="+mn-lt"/>
                          <a:ea typeface="+mn-lt"/>
                          <a:cs typeface="+mn-cs"/>
                        </a:rPr>
                        <a:t>PosterArtist Lite (tylko system Windows – do pobrania)</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41989926"/>
                  </a:ext>
                </a:extLst>
              </a:tr>
            </a:tbl>
          </a:graphicData>
        </a:graphic>
      </p:graphicFrame>
      <p:pic>
        <p:nvPicPr>
          <p:cNvPr id="9" name="Picture 8" descr="A black background with a black square&#10;&#10;Description automatically generated with medium confidence">
            <a:extLst>
              <a:ext uri="{FF2B5EF4-FFF2-40B4-BE49-F238E27FC236}">
                <a16:creationId xmlns:a16="http://schemas.microsoft.com/office/drawing/2014/main" id="{0161C37A-DB7D-584A-C567-A1523500A8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1596" y="622615"/>
            <a:ext cx="1546242" cy="220298"/>
          </a:xfrm>
          <a:prstGeom prst="rect">
            <a:avLst/>
          </a:prstGeom>
        </p:spPr>
      </p:pic>
    </p:spTree>
    <p:custDataLst>
      <p:tags r:id="rId1"/>
    </p:custDataLst>
    <p:extLst>
      <p:ext uri="{BB962C8B-B14F-4D97-AF65-F5344CB8AC3E}">
        <p14:creationId xmlns:p14="http://schemas.microsoft.com/office/powerpoint/2010/main" val="106665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5314FE-A9FD-94CE-C012-3AE926931E26}"/>
              </a:ext>
            </a:extLst>
          </p:cNvPr>
          <p:cNvSpPr>
            <a:spLocks noGrp="1"/>
          </p:cNvSpPr>
          <p:nvPr>
            <p:ph type="body" sz="quarter" idx="10"/>
          </p:nvPr>
        </p:nvSpPr>
        <p:spPr>
          <a:xfrm>
            <a:off x="646967" y="581312"/>
            <a:ext cx="4491675" cy="263679"/>
          </a:xfrm>
        </p:spPr>
        <p:txBody>
          <a:bodyPr>
            <a:noAutofit/>
          </a:bodyPr>
          <a:lstStyle/>
          <a:p>
            <a:r>
              <a:rPr lang="pl-PL" dirty="0"/>
              <a:t>DANE TECHNICZNE</a:t>
            </a:r>
          </a:p>
        </p:txBody>
      </p:sp>
      <p:graphicFrame>
        <p:nvGraphicFramePr>
          <p:cNvPr id="3" name="Table 2">
            <a:extLst>
              <a:ext uri="{FF2B5EF4-FFF2-40B4-BE49-F238E27FC236}">
                <a16:creationId xmlns:a16="http://schemas.microsoft.com/office/drawing/2014/main" id="{454163FA-F0ED-F403-7D62-6F2490111177}"/>
              </a:ext>
            </a:extLst>
          </p:cNvPr>
          <p:cNvGraphicFramePr>
            <a:graphicFrameLocks noGrp="1"/>
          </p:cNvGraphicFramePr>
          <p:nvPr>
            <p:extLst>
              <p:ext uri="{D42A27DB-BD31-4B8C-83A1-F6EECF244321}">
                <p14:modId xmlns:p14="http://schemas.microsoft.com/office/powerpoint/2010/main" val="1953173454"/>
              </p:ext>
            </p:extLst>
          </p:nvPr>
        </p:nvGraphicFramePr>
        <p:xfrm>
          <a:off x="726642" y="1182836"/>
          <a:ext cx="2990851" cy="2289429"/>
        </p:xfrm>
        <a:graphic>
          <a:graphicData uri="http://schemas.openxmlformats.org/drawingml/2006/table">
            <a:tbl>
              <a:tblPr/>
              <a:tblGrid>
                <a:gridCol w="1097560">
                  <a:extLst>
                    <a:ext uri="{9D8B030D-6E8A-4147-A177-3AD203B41FA5}">
                      <a16:colId xmlns:a16="http://schemas.microsoft.com/office/drawing/2014/main" val="2217683715"/>
                    </a:ext>
                  </a:extLst>
                </a:gridCol>
                <a:gridCol w="1893291">
                  <a:extLst>
                    <a:ext uri="{9D8B030D-6E8A-4147-A177-3AD203B41FA5}">
                      <a16:colId xmlns:a16="http://schemas.microsoft.com/office/drawing/2014/main" val="294119739"/>
                    </a:ext>
                  </a:extLst>
                </a:gridCol>
              </a:tblGrid>
              <a:tr h="0">
                <a:tc>
                  <a:txBody>
                    <a:bodyPr/>
                    <a:lstStyle/>
                    <a:p>
                      <a:pPr algn="l" fontAlgn="t">
                        <a:lnSpc>
                          <a:spcPts val="660"/>
                        </a:lnSpc>
                      </a:pPr>
                      <a:r>
                        <a:rPr lang="pl-PL" sz="600" b="1" i="0" u="none" strike="noStrike">
                          <a:solidFill>
                            <a:srgbClr val="000000"/>
                          </a:solidFill>
                          <a:effectLst/>
                          <a:latin typeface="+mj-lt"/>
                          <a:ea typeface="+mj-lt"/>
                        </a:rPr>
                        <a:t>DANE FIZYCZNE</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rtl="0" fontAlgn="t">
                        <a:lnSpc>
                          <a:spcPts val="660"/>
                        </a:lnSpc>
                      </a:pPr>
                      <a:endParaRPr lang="en-US" sz="600" b="0" i="0" u="none" strike="noStrike" dirty="0">
                        <a:solidFill>
                          <a:srgbClr val="000000"/>
                        </a:solidFill>
                        <a:effectLst/>
                        <a:latin typeface="+mj-lt"/>
                      </a:endParaRP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49769647"/>
                  </a:ext>
                </a:extLst>
              </a:tr>
              <a:tr h="0">
                <a:tc>
                  <a:txBody>
                    <a:bodyPr/>
                    <a:lstStyle/>
                    <a:p>
                      <a:pPr algn="l" fontAlgn="t">
                        <a:lnSpc>
                          <a:spcPts val="660"/>
                        </a:lnSpc>
                      </a:pPr>
                      <a:r>
                        <a:rPr lang="pl-PL" sz="600" b="1" i="0" u="none" strike="noStrike">
                          <a:solidFill>
                            <a:srgbClr val="000000"/>
                          </a:solidFill>
                          <a:effectLst/>
                          <a:latin typeface="+mj-lt"/>
                          <a:ea typeface="+mj-lt"/>
                        </a:rPr>
                        <a:t>Masa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a:solidFill>
                            <a:srgbClr val="000000"/>
                          </a:solidFill>
                          <a:effectLst/>
                          <a:latin typeface="+mj-lt"/>
                          <a:ea typeface="+mj-lt"/>
                        </a:rPr>
                        <a:t>Około 11,6 kg</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37950147"/>
                  </a:ext>
                </a:extLst>
              </a:tr>
              <a:tr h="0">
                <a:tc>
                  <a:txBody>
                    <a:bodyPr/>
                    <a:lstStyle/>
                    <a:p>
                      <a:pPr algn="l" fontAlgn="t">
                        <a:lnSpc>
                          <a:spcPts val="660"/>
                        </a:lnSpc>
                      </a:pPr>
                      <a:r>
                        <a:rPr lang="pl-PL" sz="600" b="1" i="0" u="none" strike="noStrike">
                          <a:solidFill>
                            <a:srgbClr val="000000"/>
                          </a:solidFill>
                          <a:effectLst/>
                          <a:latin typeface="+mj-lt"/>
                          <a:ea typeface="+mj-lt"/>
                        </a:rPr>
                        <a:t>Wymiary (szer. × dł. × wys.)</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a:solidFill>
                            <a:srgbClr val="000000"/>
                          </a:solidFill>
                          <a:effectLst/>
                          <a:latin typeface="+mj-lt"/>
                          <a:ea typeface="+mj-lt"/>
                        </a:rPr>
                        <a:t>Około 399 × 410 × 254 mm</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(z wsuniętymi tacami)</a:t>
                      </a:r>
                    </a:p>
                    <a:p>
                      <a:pPr algn="l" fontAlgn="t">
                        <a:lnSpc>
                          <a:spcPts val="660"/>
                        </a:lnSpc>
                      </a:pPr>
                      <a:r>
                        <a:rPr lang="pl-PL" sz="600" b="0" i="0" u="none" strike="noStrike">
                          <a:solidFill>
                            <a:srgbClr val="000000"/>
                          </a:solidFill>
                          <a:effectLst/>
                          <a:latin typeface="+mj-lt"/>
                          <a:ea typeface="+mj-lt"/>
                        </a:rPr>
                        <a:t>Około 399 × 645 × 327 mm</a:t>
                      </a:r>
                      <a:br>
                        <a:rPr lang="pl-PL" sz="600" b="0" i="0" u="none" strike="noStrike">
                          <a:solidFill>
                            <a:srgbClr val="000000"/>
                          </a:solidFill>
                          <a:effectLst/>
                          <a:latin typeface="+mj-lt"/>
                          <a:ea typeface="+mj-lt"/>
                        </a:rPr>
                      </a:br>
                      <a:r>
                        <a:rPr lang="pl-PL" sz="600" b="0" i="0" u="none" strike="noStrike">
                          <a:solidFill>
                            <a:srgbClr val="000000"/>
                          </a:solidFill>
                          <a:effectLst/>
                          <a:latin typeface="+mj-lt"/>
                          <a:ea typeface="+mj-lt"/>
                        </a:rPr>
                        <a:t>(z wysuniętym tacami)</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2839463"/>
                  </a:ext>
                </a:extLst>
              </a:tr>
              <a:tr h="0">
                <a:tc>
                  <a:txBody>
                    <a:bodyPr/>
                    <a:lstStyle/>
                    <a:p>
                      <a:pPr algn="l" fontAlgn="t">
                        <a:lnSpc>
                          <a:spcPts val="660"/>
                        </a:lnSpc>
                      </a:pPr>
                      <a:r>
                        <a:rPr lang="pl-PL" sz="600" b="1" i="0" u="none" strike="noStrike">
                          <a:solidFill>
                            <a:srgbClr val="000000"/>
                          </a:solidFill>
                          <a:effectLst/>
                          <a:latin typeface="+mj-lt"/>
                          <a:ea typeface="+mj-lt"/>
                        </a:rPr>
                        <a:t>Poziom hałasu</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a:solidFill>
                            <a:srgbClr val="000000"/>
                          </a:solidFill>
                          <a:effectLst/>
                          <a:latin typeface="+mj-lt"/>
                          <a:ea typeface="+mj-lt"/>
                        </a:rPr>
                        <a:t>Około 49,0 dB (A)</a:t>
                      </a:r>
                      <a:r>
                        <a:rPr lang="pl-PL" sz="600" b="0" i="0" u="none" strike="noStrike" baseline="30000">
                          <a:solidFill>
                            <a:srgbClr val="000000"/>
                          </a:solidFill>
                          <a:effectLst/>
                          <a:latin typeface="+mj-lt"/>
                          <a:ea typeface="+mj-lt"/>
                        </a:rPr>
                        <a:t>20</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52836782"/>
                  </a:ext>
                </a:extLst>
              </a:tr>
              <a:tr h="0">
                <a:tc>
                  <a:txBody>
                    <a:bodyPr/>
                    <a:lstStyle/>
                    <a:p>
                      <a:pPr algn="l" fontAlgn="t">
                        <a:lnSpc>
                          <a:spcPts val="660"/>
                        </a:lnSpc>
                      </a:pPr>
                      <a:r>
                        <a:rPr lang="pl-PL" sz="600" b="1" i="0" u="none" strike="noStrike">
                          <a:solidFill>
                            <a:srgbClr val="000000"/>
                          </a:solidFill>
                          <a:effectLst/>
                          <a:latin typeface="+mj-lt"/>
                          <a:ea typeface="+mj-lt"/>
                        </a:rPr>
                        <a:t>Zalecane środowisko pracy</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dirty="0">
                          <a:solidFill>
                            <a:srgbClr val="000000"/>
                          </a:solidFill>
                          <a:effectLst/>
                          <a:latin typeface="+mj-lt"/>
                          <a:ea typeface="+mj-lt"/>
                        </a:rPr>
                        <a:t>5–35°C, 10–90% wilgotności względnej (bez</a:t>
                      </a:r>
                      <a:r>
                        <a:rPr lang="en-US" sz="600" b="0" i="0" u="none" strike="noStrike" dirty="0">
                          <a:solidFill>
                            <a:srgbClr val="000000"/>
                          </a:solidFill>
                          <a:effectLst/>
                          <a:latin typeface="+mj-lt"/>
                          <a:ea typeface="+mj-lt"/>
                        </a:rPr>
                        <a:t> </a:t>
                      </a:r>
                      <a:r>
                        <a:rPr lang="pl-PL" sz="600" b="0" i="0" u="none" strike="noStrike" dirty="0">
                          <a:solidFill>
                            <a:srgbClr val="000000"/>
                          </a:solidFill>
                          <a:effectLst/>
                          <a:latin typeface="+mj-lt"/>
                          <a:ea typeface="+mj-lt"/>
                        </a:rPr>
                        <a:t>kondensacji pary wodnej)</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98495931"/>
                  </a:ext>
                </a:extLst>
              </a:tr>
              <a:tr h="0">
                <a:tc>
                  <a:txBody>
                    <a:bodyPr/>
                    <a:lstStyle/>
                    <a:p>
                      <a:pPr algn="l" fontAlgn="t">
                        <a:lnSpc>
                          <a:spcPts val="660"/>
                        </a:lnSpc>
                      </a:pPr>
                      <a:r>
                        <a:rPr lang="pl-PL" sz="600" b="1" i="0" u="none" strike="noStrike">
                          <a:solidFill>
                            <a:srgbClr val="000000"/>
                          </a:solidFill>
                          <a:effectLst/>
                          <a:latin typeface="+mj-lt"/>
                        </a:rPr>
                        <a:t>Źródło zasilania</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a:solidFill>
                            <a:srgbClr val="000000"/>
                          </a:solidFill>
                          <a:effectLst/>
                          <a:latin typeface="+mj-lt"/>
                          <a:ea typeface="+mj-lt"/>
                        </a:rPr>
                        <a:t>Napięcie przemienne 100–240 V, 50/60 Hz</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80893411"/>
                  </a:ext>
                </a:extLst>
              </a:tr>
              <a:tr h="0">
                <a:tc>
                  <a:txBody>
                    <a:bodyPr/>
                    <a:lstStyle/>
                    <a:p>
                      <a:pPr algn="l" fontAlgn="t">
                        <a:lnSpc>
                          <a:spcPts val="660"/>
                        </a:lnSpc>
                      </a:pPr>
                      <a:r>
                        <a:rPr lang="pl-PL" sz="600" b="1" i="0" u="none" strike="noStrike">
                          <a:solidFill>
                            <a:srgbClr val="000000"/>
                          </a:solidFill>
                          <a:effectLst/>
                          <a:latin typeface="+mj-lt"/>
                          <a:ea typeface="+mj-lt"/>
                        </a:rPr>
                        <a:t>Cykl pracy</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a:solidFill>
                            <a:srgbClr val="000000"/>
                          </a:solidFill>
                          <a:effectLst/>
                          <a:latin typeface="+mj-lt"/>
                          <a:ea typeface="+mj-lt"/>
                        </a:rPr>
                        <a:t>Maks. 45 000 stron</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68132398"/>
                  </a:ext>
                </a:extLst>
              </a:tr>
              <a:tr h="0">
                <a:tc>
                  <a:txBody>
                    <a:bodyPr/>
                    <a:lstStyle/>
                    <a:p>
                      <a:pPr algn="l" fontAlgn="t">
                        <a:lnSpc>
                          <a:spcPts val="660"/>
                        </a:lnSpc>
                      </a:pPr>
                      <a:r>
                        <a:rPr lang="pl-PL" sz="600" b="1" i="0" u="none" strike="noStrike">
                          <a:solidFill>
                            <a:srgbClr val="000000"/>
                          </a:solidFill>
                          <a:effectLst/>
                          <a:latin typeface="+mj-lt"/>
                          <a:ea typeface="+mj-lt"/>
                        </a:rPr>
                        <a:t>Pobór mocy</a:t>
                      </a:r>
                    </a:p>
                  </a:txBody>
                  <a:tcPr marL="0" marT="9144" marB="9144">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lnSpc>
                          <a:spcPts val="660"/>
                        </a:lnSpc>
                      </a:pPr>
                      <a:r>
                        <a:rPr lang="pl-PL" sz="600" b="0" i="0" u="none" strike="noStrike" dirty="0">
                          <a:solidFill>
                            <a:srgbClr val="000000"/>
                          </a:solidFill>
                          <a:effectLst/>
                          <a:latin typeface="+mj-lt"/>
                          <a:ea typeface="+mj-lt"/>
                        </a:rPr>
                        <a:t>Kopiowanie: około 20 W</a:t>
                      </a:r>
                      <a:r>
                        <a:rPr lang="pl-PL" sz="600" b="0" i="0" u="none" strike="noStrike" baseline="30000" dirty="0">
                          <a:solidFill>
                            <a:srgbClr val="000000"/>
                          </a:solidFill>
                          <a:effectLst/>
                          <a:latin typeface="+mj-lt"/>
                          <a:ea typeface="+mj-lt"/>
                        </a:rPr>
                        <a:t>21</a:t>
                      </a:r>
                    </a:p>
                    <a:p>
                      <a:pPr algn="l" fontAlgn="t">
                        <a:lnSpc>
                          <a:spcPts val="660"/>
                        </a:lnSpc>
                      </a:pPr>
                      <a:r>
                        <a:rPr lang="pl-PL" sz="600" b="0" i="0" u="none" strike="noStrike" dirty="0">
                          <a:solidFill>
                            <a:srgbClr val="000000"/>
                          </a:solidFill>
                          <a:effectLst/>
                          <a:latin typeface="+mj-lt"/>
                          <a:ea typeface="+mj-lt"/>
                        </a:rPr>
                        <a:t>Wył.: około 0,05 W</a:t>
                      </a:r>
                    </a:p>
                    <a:p>
                      <a:pPr algn="l" fontAlgn="t">
                        <a:lnSpc>
                          <a:spcPts val="660"/>
                        </a:lnSpc>
                      </a:pPr>
                      <a:r>
                        <a:rPr lang="pl-PL" sz="600" b="0" i="0" u="none" strike="noStrike" dirty="0">
                          <a:solidFill>
                            <a:srgbClr val="000000"/>
                          </a:solidFill>
                          <a:effectLst/>
                          <a:latin typeface="+mj-lt"/>
                          <a:ea typeface="+mj-lt"/>
                        </a:rPr>
                        <a:t>Tryb gotowości (połączenie z komputerem przez USB):</a:t>
                      </a:r>
                      <a:br>
                        <a:rPr lang="pl-PL" sz="600" b="0" i="0" u="none" strike="noStrike" dirty="0">
                          <a:solidFill>
                            <a:srgbClr val="000000"/>
                          </a:solidFill>
                          <a:effectLst/>
                          <a:latin typeface="+mj-lt"/>
                          <a:ea typeface="+mj-lt"/>
                        </a:rPr>
                      </a:br>
                      <a:r>
                        <a:rPr lang="pl-PL" sz="600" b="0" i="0" u="none" strike="noStrike" dirty="0">
                          <a:solidFill>
                            <a:srgbClr val="000000"/>
                          </a:solidFill>
                          <a:effectLst/>
                          <a:latin typeface="+mj-lt"/>
                          <a:ea typeface="+mj-lt"/>
                        </a:rPr>
                        <a:t>około 0,9 W</a:t>
                      </a:r>
                    </a:p>
                    <a:p>
                      <a:pPr algn="l" fontAlgn="t">
                        <a:lnSpc>
                          <a:spcPts val="660"/>
                        </a:lnSpc>
                      </a:pPr>
                      <a:r>
                        <a:rPr lang="pl-PL" sz="600" b="0" i="0" u="none" strike="noStrike" dirty="0">
                          <a:solidFill>
                            <a:srgbClr val="000000"/>
                          </a:solidFill>
                          <a:effectLst/>
                          <a:latin typeface="+mj-lt"/>
                          <a:ea typeface="+mj-lt"/>
                        </a:rPr>
                        <a:t>Tryb gotowości (podłączone wszystkie porty):</a:t>
                      </a:r>
                      <a:br>
                        <a:rPr lang="pl-PL" sz="600" b="0" i="0" u="none" strike="noStrike" dirty="0">
                          <a:solidFill>
                            <a:srgbClr val="000000"/>
                          </a:solidFill>
                          <a:effectLst/>
                          <a:latin typeface="+mj-lt"/>
                          <a:ea typeface="+mj-lt"/>
                        </a:rPr>
                      </a:br>
                      <a:r>
                        <a:rPr lang="pl-PL" sz="600" b="0" i="0" u="none" strike="noStrike" dirty="0">
                          <a:solidFill>
                            <a:srgbClr val="000000"/>
                          </a:solidFill>
                          <a:effectLst/>
                          <a:latin typeface="+mj-lt"/>
                          <a:ea typeface="+mj-lt"/>
                        </a:rPr>
                        <a:t>około 1,4 W</a:t>
                      </a:r>
                    </a:p>
                    <a:p>
                      <a:pPr algn="l" fontAlgn="t">
                        <a:lnSpc>
                          <a:spcPts val="660"/>
                        </a:lnSpc>
                      </a:pPr>
                      <a:r>
                        <a:rPr lang="pl-PL" sz="600" b="0" i="0" u="none" strike="noStrike" dirty="0">
                          <a:solidFill>
                            <a:srgbClr val="000000"/>
                          </a:solidFill>
                          <a:effectLst/>
                          <a:latin typeface="+mj-lt"/>
                          <a:ea typeface="+mj-lt"/>
                        </a:rPr>
                        <a:t>Czas przejścia w tryb gotowości*: 5 min i 2 s</a:t>
                      </a:r>
                    </a:p>
                    <a:p>
                      <a:pPr algn="l" rtl="0" fontAlgn="t">
                        <a:lnSpc>
                          <a:spcPts val="660"/>
                        </a:lnSpc>
                      </a:pPr>
                      <a:endParaRPr lang="en-US" sz="600" b="0" i="0" u="none" strike="noStrike" dirty="0">
                        <a:solidFill>
                          <a:srgbClr val="000000"/>
                        </a:solidFill>
                        <a:effectLst/>
                        <a:latin typeface="+mj-lt"/>
                        <a:ea typeface="メイリオ" panose="020B0604030504040204" pitchFamily="34" charset="-128"/>
                      </a:endParaRPr>
                    </a:p>
                    <a:p>
                      <a:pPr algn="l" fontAlgn="t">
                        <a:lnSpc>
                          <a:spcPts val="660"/>
                        </a:lnSpc>
                      </a:pPr>
                      <a:r>
                        <a:rPr lang="pl-PL" sz="500" b="0" i="0" u="none" strike="noStrike" dirty="0">
                          <a:solidFill>
                            <a:srgbClr val="000000"/>
                          </a:solidFill>
                          <a:effectLst/>
                          <a:latin typeface="+mj-lt"/>
                          <a:ea typeface="+mj-lt"/>
                        </a:rPr>
                        <a:t>* Nie można zmienić czasu przejście w tryb gotowości</a:t>
                      </a:r>
                      <a:br>
                        <a:rPr lang="pl-PL" sz="500" b="0" i="0" u="none" strike="noStrike" dirty="0">
                          <a:solidFill>
                            <a:srgbClr val="000000"/>
                          </a:solidFill>
                          <a:effectLst/>
                          <a:latin typeface="+mj-lt"/>
                          <a:ea typeface="+mj-lt"/>
                        </a:rPr>
                      </a:br>
                      <a:r>
                        <a:rPr lang="pl-PL" sz="500" b="0" i="0" u="none" strike="noStrike" dirty="0">
                          <a:solidFill>
                            <a:srgbClr val="000000"/>
                          </a:solidFill>
                          <a:effectLst/>
                          <a:latin typeface="+mj-lt"/>
                          <a:ea typeface="+mj-lt"/>
                        </a:rPr>
                        <a:t>(rozporządzenie ErP, załącznik 26)</a:t>
                      </a:r>
                    </a:p>
                  </a:txBody>
                  <a:tcPr marR="0" marT="9144" marB="9144">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26087960"/>
                  </a:ext>
                </a:extLst>
              </a:tr>
              <a:tr h="0">
                <a:tc>
                  <a:txBody>
                    <a:bodyPr/>
                    <a:lstStyle/>
                    <a:p>
                      <a:pPr algn="l" fontAlgn="t"/>
                      <a:r>
                        <a:rPr lang="pl-PL" sz="600" b="1" i="0" u="none" strike="noStrike">
                          <a:solidFill>
                            <a:schemeClr val="tx1"/>
                          </a:solidFill>
                          <a:effectLst/>
                          <a:latin typeface="+mj-lt"/>
                        </a:rPr>
                        <a:t>Standardowe zużycie energii elektrycznej</a:t>
                      </a:r>
                    </a:p>
                  </a:txBody>
                  <a:tcPr marL="0" marR="0" marT="0" marB="0">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t"/>
                      <a:r>
                        <a:rPr lang="pl-PL" sz="600" b="0" i="0" u="none" strike="noStrike" dirty="0">
                          <a:solidFill>
                            <a:schemeClr val="tx1"/>
                          </a:solidFill>
                          <a:effectLst/>
                          <a:latin typeface="+mj-lt"/>
                        </a:rPr>
                        <a:t> 0,157 kWh</a:t>
                      </a:r>
                      <a:r>
                        <a:rPr lang="pl-PL" sz="600" b="0" i="0" u="none" strike="noStrike" baseline="30000" dirty="0">
                          <a:solidFill>
                            <a:schemeClr val="tx1"/>
                          </a:solidFill>
                          <a:effectLst/>
                          <a:latin typeface="+mj-lt"/>
                        </a:rPr>
                        <a:t>22</a:t>
                      </a:r>
                    </a:p>
                  </a:txBody>
                  <a:tcPr marR="0" marT="0" marB="0">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67111755"/>
                  </a:ext>
                </a:extLst>
              </a:tr>
            </a:tbl>
          </a:graphicData>
        </a:graphic>
      </p:graphicFrame>
      <p:graphicFrame>
        <p:nvGraphicFramePr>
          <p:cNvPr id="10" name="Table 9">
            <a:extLst>
              <a:ext uri="{FF2B5EF4-FFF2-40B4-BE49-F238E27FC236}">
                <a16:creationId xmlns:a16="http://schemas.microsoft.com/office/drawing/2014/main" id="{9A45126A-F874-F3E3-C6D6-CD176C08B25F}"/>
              </a:ext>
            </a:extLst>
          </p:cNvPr>
          <p:cNvGraphicFramePr>
            <a:graphicFrameLocks noGrp="1"/>
          </p:cNvGraphicFramePr>
          <p:nvPr>
            <p:extLst>
              <p:ext uri="{D42A27DB-BD31-4B8C-83A1-F6EECF244321}">
                <p14:modId xmlns:p14="http://schemas.microsoft.com/office/powerpoint/2010/main" val="388571304"/>
              </p:ext>
            </p:extLst>
          </p:nvPr>
        </p:nvGraphicFramePr>
        <p:xfrm>
          <a:off x="3960738" y="1182836"/>
          <a:ext cx="2970498" cy="7543544"/>
        </p:xfrm>
        <a:graphic>
          <a:graphicData uri="http://schemas.openxmlformats.org/drawingml/2006/table">
            <a:tbl>
              <a:tblPr/>
              <a:tblGrid>
                <a:gridCol w="86932">
                  <a:extLst>
                    <a:ext uri="{9D8B030D-6E8A-4147-A177-3AD203B41FA5}">
                      <a16:colId xmlns:a16="http://schemas.microsoft.com/office/drawing/2014/main" val="1422873933"/>
                    </a:ext>
                  </a:extLst>
                </a:gridCol>
                <a:gridCol w="2883566">
                  <a:extLst>
                    <a:ext uri="{9D8B030D-6E8A-4147-A177-3AD203B41FA5}">
                      <a16:colId xmlns:a16="http://schemas.microsoft.com/office/drawing/2014/main" val="3709670732"/>
                    </a:ext>
                  </a:extLst>
                </a:gridCol>
              </a:tblGrid>
              <a:tr h="91164">
                <a:tc gridSpan="2">
                  <a:txBody>
                    <a:bodyPr/>
                    <a:lstStyle/>
                    <a:p>
                      <a:pPr marL="0" marR="0" lvl="0" indent="0" algn="l" defTabSz="521437" rtl="0" eaLnBrk="1" fontAlgn="t" latinLnBrk="0" hangingPunct="1">
                        <a:lnSpc>
                          <a:spcPts val="660"/>
                        </a:lnSpc>
                        <a:spcBef>
                          <a:spcPts val="0"/>
                        </a:spcBef>
                        <a:spcAft>
                          <a:spcPts val="0"/>
                        </a:spcAft>
                        <a:buClrTx/>
                        <a:buSzTx/>
                        <a:buFontTx/>
                        <a:buNone/>
                        <a:tabLst/>
                        <a:defRPr/>
                      </a:pPr>
                      <a:r>
                        <a:rPr lang="pl-PL" sz="550" b="1" i="0" u="none" strike="noStrike" baseline="0">
                          <a:effectLst/>
                          <a:latin typeface="Arial" panose="020B0604020202020204" pitchFamily="34" charset="0"/>
                          <a:ea typeface="Arial"/>
                          <a:cs typeface="Arial" panose="020B0604020202020204" pitchFamily="34" charset="0"/>
                        </a:rPr>
                        <a:t>Przypisy:</a:t>
                      </a:r>
                    </a:p>
                  </a:txBody>
                  <a:tcPr marL="27432" marR="0" marT="0" marB="5">
                    <a:lnL>
                      <a:noFill/>
                    </a:lnL>
                    <a:lnR>
                      <a:noFill/>
                    </a:lnR>
                    <a:lnT>
                      <a:noFill/>
                    </a:lnT>
                    <a:lnB>
                      <a:noFill/>
                    </a:lnB>
                  </a:tcPr>
                </a:tc>
                <a:tc hMerge="1">
                  <a:txBody>
                    <a:bodyPr/>
                    <a:lstStyle/>
                    <a:p>
                      <a:pPr algn="l" rtl="0" fontAlgn="b">
                        <a:lnSpc>
                          <a:spcPts val="660"/>
                        </a:lnSpc>
                      </a:pPr>
                      <a:endParaRPr lang="en-US" sz="450" b="0" i="0" u="none" strike="noStrike" baseline="0" dirty="0">
                        <a:solidFill>
                          <a:srgbClr val="000000"/>
                        </a:solidFill>
                        <a:effectLst/>
                        <a:latin typeface="Century Gothic" panose="020B0502020202020204" pitchFamily="34" charset="0"/>
                      </a:endParaRPr>
                    </a:p>
                  </a:txBody>
                  <a:tcPr marL="9144" marR="9144" marT="9144" marB="5">
                    <a:lnL>
                      <a:noFill/>
                    </a:lnL>
                    <a:lnR>
                      <a:noFill/>
                    </a:lnR>
                    <a:lnT>
                      <a:noFill/>
                    </a:lnT>
                    <a:lnB>
                      <a:noFill/>
                    </a:lnB>
                  </a:tcPr>
                </a:tc>
                <a:extLst>
                  <a:ext uri="{0D108BD9-81ED-4DB2-BD59-A6C34878D82A}">
                    <a16:rowId xmlns:a16="http://schemas.microsoft.com/office/drawing/2014/main" val="2444486568"/>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Kropelki atramentu mogą być nanoszone w minimalnych odstępach 1/600 cala.</a:t>
                      </a:r>
                    </a:p>
                  </a:txBody>
                  <a:tcPr marL="9144" marR="9144" marT="5" marB="5">
                    <a:lnL>
                      <a:noFill/>
                    </a:lnL>
                    <a:lnR>
                      <a:noFill/>
                    </a:lnR>
                    <a:lnT>
                      <a:noFill/>
                    </a:lnT>
                    <a:lnB>
                      <a:noFill/>
                    </a:lnB>
                  </a:tcPr>
                </a:tc>
                <a:extLst>
                  <a:ext uri="{0D108BD9-81ED-4DB2-BD59-A6C34878D82A}">
                    <a16:rowId xmlns:a16="http://schemas.microsoft.com/office/drawing/2014/main" val="2054098318"/>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[2]</a:t>
                      </a:r>
                    </a:p>
                  </a:txBody>
                  <a:tcPr marL="27432" marR="0" marT="0" marB="5">
                    <a:lnL>
                      <a:noFill/>
                    </a:lnL>
                    <a:lnR>
                      <a:noFill/>
                    </a:lnR>
                    <a:lnT>
                      <a:noFill/>
                    </a:lnT>
                    <a:lnB>
                      <a:noFill/>
                    </a:lnB>
                  </a:tcPr>
                </a:tc>
                <a:tc>
                  <a:txBody>
                    <a:bodyPr/>
                    <a:lstStyle/>
                    <a:p>
                      <a:pPr algn="l" fontAlgn="b">
                        <a:lnSpc>
                          <a:spcPts val="660"/>
                        </a:lnSpc>
                      </a:pPr>
                      <a:r>
                        <a:rPr lang="pl-PL" sz="550" b="0" i="0" u="none" strike="noStrike" dirty="0">
                          <a:solidFill>
                            <a:srgbClr val="000000"/>
                          </a:solidFill>
                          <a:effectLst/>
                          <a:latin typeface="+mj-lt"/>
                        </a:rPr>
                        <a:t>Szybkości drukowania dokumentów są uśrednionymi wartościami ESAT testu kategorii biurowej (Word, Excel, PDF) w domyślnym trybie jednostronnym (ISO/IEC 24734). Szybkość drukowania zależy od konfiguracji systemu, interfejsu, oprogramowania, złożoności dokumentu, trybu drukowania, pokrycia strony, typu używanego papieru itp.</a:t>
                      </a:r>
                    </a:p>
                  </a:txBody>
                  <a:tcPr marL="9144" marR="9144" marT="5" marB="5">
                    <a:lnL>
                      <a:noFill/>
                    </a:lnL>
                    <a:lnR>
                      <a:noFill/>
                    </a:lnR>
                    <a:lnT>
                      <a:noFill/>
                    </a:lnT>
                    <a:lnB>
                      <a:noFill/>
                    </a:lnB>
                  </a:tcPr>
                </a:tc>
                <a:extLst>
                  <a:ext uri="{0D108BD9-81ED-4DB2-BD59-A6C34878D82A}">
                    <a16:rowId xmlns:a16="http://schemas.microsoft.com/office/drawing/2014/main" val="3886678248"/>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[3]</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Szybkości drukowania dokumentów są uśrednionymi wartościami FPOT testu kategorii biurowej w domyślnym trybie jednostronnym (ISO / IEC 17629).</a:t>
                      </a:r>
                    </a:p>
                    <a:p>
                      <a:pPr algn="l" fontAlgn="b">
                        <a:lnSpc>
                          <a:spcPts val="660"/>
                        </a:lnSpc>
                      </a:pPr>
                      <a:r>
                        <a:rPr lang="pl-PL" sz="550" b="0" i="0" u="none" strike="noStrike">
                          <a:solidFill>
                            <a:srgbClr val="000000"/>
                          </a:solidFill>
                          <a:effectLst/>
                          <a:latin typeface="+mj-lt"/>
                        </a:rPr>
                        <a:t>Szybkość drukowania zależy od konfiguracji systemu, interfejsu, oprogramowania, złożoności dokumentu, trybu drukowania, pokrycia strony, typu używanego papieru itp.</a:t>
                      </a:r>
                    </a:p>
                  </a:txBody>
                  <a:tcPr marL="9144" marR="9144" marT="5" marB="5">
                    <a:lnL>
                      <a:noFill/>
                    </a:lnL>
                    <a:lnR>
                      <a:noFill/>
                    </a:lnR>
                    <a:lnT>
                      <a:noFill/>
                    </a:lnT>
                    <a:lnB>
                      <a:noFill/>
                    </a:lnB>
                  </a:tcPr>
                </a:tc>
                <a:extLst>
                  <a:ext uri="{0D108BD9-81ED-4DB2-BD59-A6C34878D82A}">
                    <a16:rowId xmlns:a16="http://schemas.microsoft.com/office/drawing/2014/main" val="4186154770"/>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[4]</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Wydajność druku jest wartością szacowaną na podstawie niezależnej metody testowej firmy Canon, w ramach której jest stosowana karta ISO/IEC 24712 i symulacja ciągłego drukowania z wymianą zbiorników z atramentem po wstępnej konfiguracji urządzenia.</a:t>
                      </a:r>
                    </a:p>
                  </a:txBody>
                  <a:tcPr marL="9144" marR="9144" marT="5" marB="5">
                    <a:lnL>
                      <a:noFill/>
                    </a:lnL>
                    <a:lnR>
                      <a:noFill/>
                    </a:lnR>
                    <a:lnT>
                      <a:noFill/>
                    </a:lnT>
                    <a:lnB>
                      <a:noFill/>
                    </a:lnB>
                  </a:tcPr>
                </a:tc>
                <a:extLst>
                  <a:ext uri="{0D108BD9-81ED-4DB2-BD59-A6C34878D82A}">
                    <a16:rowId xmlns:a16="http://schemas.microsoft.com/office/drawing/2014/main" val="3371225840"/>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[5]</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Tryb ekonomiczny zmniejsza zużycie atramentu poprzez obniżenie gęstości, co umożliwia wydrukowanie o 50% większej liczby stron niż w standardowym trybie drukowania.</a:t>
                      </a:r>
                    </a:p>
                  </a:txBody>
                  <a:tcPr marL="9144" marR="9144" marT="5" marB="5">
                    <a:lnL>
                      <a:noFill/>
                    </a:lnL>
                    <a:lnR>
                      <a:noFill/>
                    </a:lnR>
                    <a:lnT>
                      <a:noFill/>
                    </a:lnT>
                    <a:lnB>
                      <a:noFill/>
                    </a:lnB>
                  </a:tcPr>
                </a:tc>
                <a:extLst>
                  <a:ext uri="{0D108BD9-81ED-4DB2-BD59-A6C34878D82A}">
                    <a16:rowId xmlns:a16="http://schemas.microsoft.com/office/drawing/2014/main" val="773742804"/>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[6]</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Szybkość skanowania przy użyciu podajnika ADF stanowi średnią wyników testów scESAT30secA pomiaru wydajności podajnika, wg normy ISO/IEC 17991:2015. W przypadku skanowania lub kopiowania określonej liczby dokumentów (około 150 arkuszy przy ustawieniach domyślnych) z podajnika ADF drukarka może przełączyć się w tryb oczekiwania, co spowoduje zatrzymanie podawania papieru na kilkadziesiąt sekund po każdym skanowaniu w celu zapobieżenia przegrzewaniu się podajnika ADF.</a:t>
                      </a:r>
                    </a:p>
                  </a:txBody>
                  <a:tcPr marL="9144" marR="9144" marT="5" marB="5">
                    <a:lnL>
                      <a:noFill/>
                    </a:lnL>
                    <a:lnR>
                      <a:noFill/>
                    </a:lnR>
                    <a:lnT>
                      <a:noFill/>
                    </a:lnT>
                    <a:lnB>
                      <a:noFill/>
                    </a:lnB>
                  </a:tcPr>
                </a:tc>
                <a:extLst>
                  <a:ext uri="{0D108BD9-81ED-4DB2-BD59-A6C34878D82A}">
                    <a16:rowId xmlns:a16="http://schemas.microsoft.com/office/drawing/2014/main" val="2761264727"/>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[7]</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Szybkość skanowania przy użyciu podajnika ADF stanowi średnią wyników testów scESAT30secA pomiaru wydajności podajnika, wg normy ISO/IEC 17991:2015. W przypadku skanowania lub kopiowania określonej liczby dokumentów (około 150 arkuszy przy ustawieniach domyślnych) z podajnika ADF drukarka może przełączyć się w tryb oczekiwania, co spowoduje zatrzymanie podawania papieru na kilkadziesiąt sekund po każdym skanowaniu w celu zapobieżenia przegrzewaniu się podajnika ADF.</a:t>
                      </a:r>
                    </a:p>
                  </a:txBody>
                  <a:tcPr marL="9144" marR="9144" marT="0" marB="0">
                    <a:lnL>
                      <a:noFill/>
                    </a:lnL>
                    <a:lnR>
                      <a:noFill/>
                    </a:lnR>
                    <a:lnT>
                      <a:noFill/>
                    </a:lnT>
                    <a:lnB>
                      <a:noFill/>
                    </a:lnB>
                  </a:tcPr>
                </a:tc>
                <a:extLst>
                  <a:ext uri="{0D108BD9-81ED-4DB2-BD59-A6C34878D82A}">
                    <a16:rowId xmlns:a16="http://schemas.microsoft.com/office/drawing/2014/main" val="802888101"/>
                  </a:ext>
                </a:extLst>
              </a:tr>
              <a:tr h="147222">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[8]</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Rozdzielczość optyczna jest miarą maksymalnej sprzętowej rozdzielczości próbkowania na podstawie standardu ISO 14473.</a:t>
                      </a:r>
                    </a:p>
                    <a:p>
                      <a:pPr algn="l" fontAlgn="b">
                        <a:lnSpc>
                          <a:spcPts val="660"/>
                        </a:lnSpc>
                      </a:pPr>
                      <a:r>
                        <a:rPr lang="pl-PL" sz="450" b="0" i="0" u="none" strike="noStrike">
                          <a:solidFill>
                            <a:srgbClr val="000000"/>
                          </a:solidFill>
                          <a:effectLst/>
                          <a:latin typeface="+mj-lt"/>
                        </a:rPr>
                        <a:t>* Skanowanie w rozdzielczości optycznej jest dostępne tylko w przypadku używania sterownika TWAIN.</a:t>
                      </a:r>
                    </a:p>
                  </a:txBody>
                  <a:tcPr marL="9144" marR="9144" marT="5" marB="5">
                    <a:lnL>
                      <a:noFill/>
                    </a:lnL>
                    <a:lnR>
                      <a:noFill/>
                    </a:lnR>
                    <a:lnT>
                      <a:noFill/>
                    </a:lnT>
                    <a:lnB>
                      <a:noFill/>
                    </a:lnB>
                  </a:tcPr>
                </a:tc>
                <a:extLst>
                  <a:ext uri="{0D108BD9-81ED-4DB2-BD59-A6C34878D82A}">
                    <a16:rowId xmlns:a16="http://schemas.microsoft.com/office/drawing/2014/main" val="1305072094"/>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[9]</a:t>
                      </a:r>
                    </a:p>
                  </a:txBody>
                  <a:tcPr marL="27432"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Największa szybkość w przypadku złącza Hi-Speed USB w komputerze PC z systemem Windows. Nie obejmuje czasu przesyłania do komputera.</a:t>
                      </a:r>
                    </a:p>
                  </a:txBody>
                  <a:tcPr marL="9144" marR="9144" marT="5" marB="5">
                    <a:lnL>
                      <a:noFill/>
                    </a:lnL>
                    <a:lnR>
                      <a:noFill/>
                    </a:lnR>
                    <a:lnT>
                      <a:noFill/>
                    </a:lnT>
                    <a:lnB>
                      <a:noFill/>
                    </a:lnB>
                  </a:tcPr>
                </a:tc>
                <a:extLst>
                  <a:ext uri="{0D108BD9-81ED-4DB2-BD59-A6C34878D82A}">
                    <a16:rowId xmlns:a16="http://schemas.microsoft.com/office/drawing/2014/main" val="562093108"/>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[10]</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Szybkość kopiowana to średnia wyników testów sFCOT i sESAT według normy ISO/IEC 29183.</a:t>
                      </a:r>
                    </a:p>
                    <a:p>
                      <a:pPr algn="l" fontAlgn="b">
                        <a:lnSpc>
                          <a:spcPts val="660"/>
                        </a:lnSpc>
                      </a:pPr>
                      <a:r>
                        <a:rPr lang="pl-PL" sz="550" b="0" i="0" u="none" strike="noStrike">
                          <a:solidFill>
                            <a:srgbClr val="000000"/>
                          </a:solidFill>
                          <a:effectLst/>
                          <a:latin typeface="+mj-lt"/>
                        </a:rPr>
                        <a:t>Podane szybkości kopiowania (ADF) to wyniki sekwencji kopiowania ESAT, mierzone na podstawie standardu testowego normy ISO/IEC24735.</a:t>
                      </a:r>
                    </a:p>
                    <a:p>
                      <a:pPr algn="l" fontAlgn="b">
                        <a:lnSpc>
                          <a:spcPts val="660"/>
                        </a:lnSpc>
                      </a:pPr>
                      <a:r>
                        <a:rPr lang="pl-PL" sz="550" b="0" i="0" u="none" strike="noStrike">
                          <a:solidFill>
                            <a:srgbClr val="000000"/>
                          </a:solidFill>
                          <a:effectLst/>
                          <a:latin typeface="+mj-lt"/>
                        </a:rPr>
                        <a:t>Szybkość kopiowania zależy od złożoności dokumentu, trybu kopiowania, stopnia pokrycia strony, typu użytego papieru itp. Czas rozgrzewania nie jest brany pod uwagę.</a:t>
                      </a:r>
                    </a:p>
                  </a:txBody>
                  <a:tcPr marL="9144" marR="9144" marT="5" marB="5">
                    <a:lnL>
                      <a:noFill/>
                    </a:lnL>
                    <a:lnR>
                      <a:noFill/>
                    </a:lnR>
                    <a:lnT>
                      <a:noFill/>
                    </a:lnT>
                    <a:lnB>
                      <a:noFill/>
                    </a:lnB>
                  </a:tcPr>
                </a:tc>
                <a:extLst>
                  <a:ext uri="{0D108BD9-81ED-4DB2-BD59-A6C34878D82A}">
                    <a16:rowId xmlns:a16="http://schemas.microsoft.com/office/drawing/2014/main" val="1362653793"/>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[11]</a:t>
                      </a:r>
                    </a:p>
                  </a:txBody>
                  <a:tcPr marL="9144" marR="0" marT="0" marB="5">
                    <a:lnL>
                      <a:noFill/>
                    </a:lnL>
                    <a:lnR>
                      <a:noFill/>
                    </a:lnR>
                    <a:lnT>
                      <a:noFill/>
                    </a:lnT>
                    <a:lnB>
                      <a:noFill/>
                    </a:lnB>
                  </a:tcPr>
                </a:tc>
                <a:tc>
                  <a:txBody>
                    <a:bodyPr/>
                    <a:lstStyle/>
                    <a:p>
                      <a:pPr algn="l" fontAlgn="b">
                        <a:lnSpc>
                          <a:spcPts val="660"/>
                        </a:lnSpc>
                      </a:pPr>
                      <a:r>
                        <a:rPr lang="pl-PL" sz="500" b="0" i="0" u="none" strike="noStrike">
                          <a:solidFill>
                            <a:srgbClr val="000000"/>
                          </a:solidFill>
                          <a:effectLst/>
                          <a:latin typeface="+mj-lt"/>
                        </a:rPr>
                        <a:t>Drukowanie bezprzewodowe wymaga sprawnej sieci bezprzewodowej z obsługą 802.11b/g/n, działającej w paśmie 2,4 GHz. Skuteczność pracy bezprzewodowej może się różnić w zależności od terenu i odległości pomiędzy drukarką a klientami sieci bezprzewodowej.</a:t>
                      </a:r>
                    </a:p>
                  </a:txBody>
                  <a:tcPr marL="9144" marR="9144" marT="5" marB="5">
                    <a:lnL>
                      <a:noFill/>
                    </a:lnL>
                    <a:lnR>
                      <a:noFill/>
                    </a:lnR>
                    <a:lnT>
                      <a:noFill/>
                    </a:lnT>
                    <a:lnB>
                      <a:noFill/>
                    </a:lnB>
                  </a:tcPr>
                </a:tc>
                <a:extLst>
                  <a:ext uri="{0D108BD9-81ED-4DB2-BD59-A6C34878D82A}">
                    <a16:rowId xmlns:a16="http://schemas.microsoft.com/office/drawing/2014/main" val="1397112807"/>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[12]</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Wymaga połączenia z Internetem i aplikacji Canon PRINT dostępnej bezpłatnie w sklepie App Store i w witrynie Google Play. Zgodność z urządzeniami iOS i iPadOS z systemem iOS 16 lub nowszym oraz z urządzeniami przenośnymi z systemem Android 7 lub nowszym. Urządzenie musi być podłączone do tej samej sprawnej sieci z funkcją łączności bezprzewodowej 802.11 b/g/n/a/ac, co drukarka.</a:t>
                      </a:r>
                    </a:p>
                  </a:txBody>
                  <a:tcPr marL="9144" marR="9144" marT="5" marB="5">
                    <a:lnL>
                      <a:noFill/>
                    </a:lnL>
                    <a:lnR>
                      <a:noFill/>
                    </a:lnR>
                    <a:lnT>
                      <a:noFill/>
                    </a:lnT>
                    <a:lnB>
                      <a:noFill/>
                    </a:lnB>
                  </a:tcPr>
                </a:tc>
                <a:extLst>
                  <a:ext uri="{0D108BD9-81ED-4DB2-BD59-A6C34878D82A}">
                    <a16:rowId xmlns:a16="http://schemas.microsoft.com/office/drawing/2014/main" val="1864127418"/>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[13]</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Aplikacja mobilna Easy-PhotoPrint Editor wymaga połączenia z Internetem i aplikacji Easy-PhotoPrint Editor w wersji 1.9.0, dostępnej bezpłatnie w sklepie App Store i w witrynie Google Play. Zgodność z urządzeniami iOS i iPadOS z systemem iOS 15 lub nowszym oraz z urządzeniami przenośnymi z systemem Android 7 lub nowszym. Mogą wystąpić pewne wyjątki.</a:t>
                      </a:r>
                    </a:p>
                  </a:txBody>
                  <a:tcPr marL="9144" marR="9144" marT="5" marB="5">
                    <a:lnL>
                      <a:noFill/>
                    </a:lnL>
                    <a:lnR>
                      <a:noFill/>
                    </a:lnR>
                    <a:lnT>
                      <a:noFill/>
                    </a:lnT>
                    <a:lnB>
                      <a:noFill/>
                    </a:lnB>
                  </a:tcPr>
                </a:tc>
                <a:extLst>
                  <a:ext uri="{0D108BD9-81ED-4DB2-BD59-A6C34878D82A}">
                    <a16:rowId xmlns:a16="http://schemas.microsoft.com/office/drawing/2014/main" val="2088268969"/>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[14]</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Wymaga połączenia z Internetem. Dostęp do aplikacji można uzyskać z poziomu panelu operacyjnego lub aplikacji Canon PRINT. Aplikacja Canon PRINT jest dostępna bezpłatnie w sklepach App Store i Google Play. Zgodność z urządzeniami iOS i iPadOS z systemem iOS 16 lub nowszym oraz z urządzeniami przenośnymi z systemem Android 7 lub nowszym. Urządzenie musi być podłączone do tej samej sprawnej sieci z funkcją łączności bezprzewodowej 802.11 b/g/n/a/ac, co drukarka. Wymaga zgodnego konta w serwisach społecznościowych i podlega warunkom korzystania z kont w tych serwisach. Mogą wystąpić pewne wyjątki.</a:t>
                      </a:r>
                    </a:p>
                  </a:txBody>
                  <a:tcPr marL="9144" marR="9144" marT="5" marB="5">
                    <a:lnL>
                      <a:noFill/>
                    </a:lnL>
                    <a:lnR>
                      <a:noFill/>
                    </a:lnR>
                    <a:lnT>
                      <a:noFill/>
                    </a:lnT>
                    <a:lnB>
                      <a:noFill/>
                    </a:lnB>
                  </a:tcPr>
                </a:tc>
                <a:extLst>
                  <a:ext uri="{0D108BD9-81ED-4DB2-BD59-A6C34878D82A}">
                    <a16:rowId xmlns:a16="http://schemas.microsoft.com/office/drawing/2014/main" val="2426577034"/>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[15]</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Canon Print Service to wtyczka do drukowania dla inteligentnych urządzeń z systemem Android, która umożliwia drukowanie z urządzeń z systemem Android w wersji 7 lub nowszej na wielu drukarkach firmy Canon za pośrednictwem sieci Wi-Fi. Wtyczka nie działa jako samodzielna aplikacja. Dostępna bezpłatnie w Google Play.</a:t>
                      </a:r>
                    </a:p>
                  </a:txBody>
                  <a:tcPr marL="9144" marR="9144" marT="5" marB="5">
                    <a:lnL>
                      <a:noFill/>
                    </a:lnL>
                    <a:lnR>
                      <a:noFill/>
                    </a:lnR>
                    <a:lnT>
                      <a:noFill/>
                    </a:lnT>
                    <a:lnB>
                      <a:noFill/>
                    </a:lnB>
                  </a:tcPr>
                </a:tc>
                <a:extLst>
                  <a:ext uri="{0D108BD9-81ED-4DB2-BD59-A6C34878D82A}">
                    <a16:rowId xmlns:a16="http://schemas.microsoft.com/office/drawing/2014/main" val="2540315760"/>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[16]</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Wymaga urządzenia przenośnego z systemem Android w wersji 4.4 lub nowszej, ze wstępnie załadowaną usługą drukowania Mopria i zgodną drukarką PIXMA w tej samej sieci bezprzewodowej. Usługa Mopria jest również dostępna na urządzeniach przenośnych z systemem Android 4.4 i można ją pobrać z witryny Google Play.</a:t>
                      </a:r>
                    </a:p>
                  </a:txBody>
                  <a:tcPr marL="9144" marR="9144" marT="5" marB="5">
                    <a:lnL>
                      <a:noFill/>
                    </a:lnL>
                    <a:lnR>
                      <a:noFill/>
                    </a:lnR>
                    <a:lnT>
                      <a:noFill/>
                    </a:lnT>
                    <a:lnB>
                      <a:noFill/>
                    </a:lnB>
                  </a:tcPr>
                </a:tc>
                <a:extLst>
                  <a:ext uri="{0D108BD9-81ED-4DB2-BD59-A6C34878D82A}">
                    <a16:rowId xmlns:a16="http://schemas.microsoft.com/office/drawing/2014/main" val="607654401"/>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[17]</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Wymaga połączonego aktywnego konta inteligentnego asystenta i włączonej aplikacji, aktywnego połączenia urządzenia inteligentnego i drukarki z uprawnieniem do korzystania z usługi Canon Inkjet Cloud Printing Center oraz wymaganych czynności, umiejętności lub apletów dostępnych/włączonych w zgodnej drukarce. Poleceń głosowych nie można wyświetlać jako tekstu na inteligentnych urządzeniach Amazon z ekranami. Obsługiwane są tylko języki angielski, francuski i niemiecki.</a:t>
                      </a:r>
                    </a:p>
                  </a:txBody>
                  <a:tcPr marL="9144" marR="9144" marT="5" marB="5">
                    <a:lnL>
                      <a:noFill/>
                    </a:lnL>
                    <a:lnR>
                      <a:noFill/>
                    </a:lnR>
                    <a:lnT>
                      <a:noFill/>
                    </a:lnT>
                    <a:lnB>
                      <a:noFill/>
                    </a:lnB>
                  </a:tcPr>
                </a:tc>
                <a:extLst>
                  <a:ext uri="{0D108BD9-81ED-4DB2-BD59-A6C34878D82A}">
                    <a16:rowId xmlns:a16="http://schemas.microsoft.com/office/drawing/2014/main" val="3106756400"/>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[18]</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Niektóre funkcje mogą nie być dostępne w tych systemach operacyjnych. Szczegółowe informacje można znaleźć w instrukcji obsługi lub na stronie internetowej.</a:t>
                      </a:r>
                    </a:p>
                  </a:txBody>
                  <a:tcPr marL="9144" marR="9144" marT="5" marB="5">
                    <a:lnL>
                      <a:noFill/>
                    </a:lnL>
                    <a:lnR>
                      <a:noFill/>
                    </a:lnR>
                    <a:lnT>
                      <a:noFill/>
                    </a:lnT>
                    <a:lnB>
                      <a:noFill/>
                    </a:lnB>
                  </a:tcPr>
                </a:tc>
                <a:extLst>
                  <a:ext uri="{0D108BD9-81ED-4DB2-BD59-A6C34878D82A}">
                    <a16:rowId xmlns:a16="http://schemas.microsoft.com/office/drawing/2014/main" val="1775366225"/>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[19]</a:t>
                      </a:r>
                    </a:p>
                  </a:txBody>
                  <a:tcPr marL="9144" marR="0" marT="0" marB="5">
                    <a:lnL>
                      <a:noFill/>
                    </a:lnL>
                    <a:lnR>
                      <a:noFill/>
                    </a:lnR>
                    <a:lnT>
                      <a:noFill/>
                    </a:lnT>
                    <a:lnB>
                      <a:noFill/>
                    </a:lnB>
                  </a:tcPr>
                </a:tc>
                <a:tc>
                  <a:txBody>
                    <a:bodyPr/>
                    <a:lstStyle/>
                    <a:p>
                      <a:pPr algn="l" fontAlgn="b">
                        <a:lnSpc>
                          <a:spcPts val="660"/>
                        </a:lnSpc>
                      </a:pPr>
                      <a:r>
                        <a:rPr lang="pl-PL" sz="550" b="0" i="0" u="none" strike="noStrike" dirty="0">
                          <a:solidFill>
                            <a:srgbClr val="000000"/>
                          </a:solidFill>
                          <a:effectLst/>
                          <a:latin typeface="+mj-lt"/>
                        </a:rPr>
                        <a:t>Oprogramowanie </a:t>
                      </a:r>
                      <a:r>
                        <a:rPr lang="pl-PL" sz="550" b="0" i="0" u="none" strike="noStrike" dirty="0" err="1">
                          <a:solidFill>
                            <a:srgbClr val="000000"/>
                          </a:solidFill>
                          <a:effectLst/>
                          <a:latin typeface="+mj-lt"/>
                        </a:rPr>
                        <a:t>Easy-PhotoPrint</a:t>
                      </a:r>
                      <a:r>
                        <a:rPr lang="pl-PL" sz="550" b="0" i="0" u="none" strike="noStrike" dirty="0">
                          <a:solidFill>
                            <a:srgbClr val="000000"/>
                          </a:solidFill>
                          <a:effectLst/>
                          <a:latin typeface="+mj-lt"/>
                        </a:rPr>
                        <a:t> Editor wymaga połączenia z Internetem. Oprogramowanie </a:t>
                      </a:r>
                      <a:r>
                        <a:rPr lang="pl-PL" sz="550" b="0" i="0" u="none" strike="noStrike" dirty="0" err="1">
                          <a:solidFill>
                            <a:srgbClr val="000000"/>
                          </a:solidFill>
                          <a:effectLst/>
                          <a:latin typeface="+mj-lt"/>
                        </a:rPr>
                        <a:t>Easy-PhotoPrint</a:t>
                      </a:r>
                      <a:r>
                        <a:rPr lang="pl-PL" sz="550" b="0" i="0" u="none" strike="noStrike" dirty="0">
                          <a:solidFill>
                            <a:srgbClr val="000000"/>
                          </a:solidFill>
                          <a:effectLst/>
                          <a:latin typeface="+mj-lt"/>
                        </a:rPr>
                        <a:t> Editor w wersji 1.9.0 jest zgodne z następującymi systemami: Microsoft Windows 11 (64-bitowy), Windows 10 (64/32-bitowy), </a:t>
                      </a:r>
                      <a:r>
                        <a:rPr lang="pl-PL" sz="550" b="0" i="0" u="none" strike="noStrike" dirty="0" err="1">
                          <a:solidFill>
                            <a:srgbClr val="000000"/>
                          </a:solidFill>
                          <a:effectLst/>
                          <a:latin typeface="+mj-lt"/>
                        </a:rPr>
                        <a:t>macOS</a:t>
                      </a:r>
                      <a:r>
                        <a:rPr lang="pl-PL" sz="550" b="0" i="0" u="none" strike="noStrike" dirty="0">
                          <a:solidFill>
                            <a:srgbClr val="000000"/>
                          </a:solidFill>
                          <a:effectLst/>
                          <a:latin typeface="+mj-lt"/>
                        </a:rPr>
                        <a:t> High Sierra w wersji 10.13 lub nowszej. Minimalne wymagania dla systemów Windows i </a:t>
                      </a:r>
                      <a:r>
                        <a:rPr lang="pl-PL" sz="550" b="0" i="0" u="none" strike="noStrike" dirty="0" err="1">
                          <a:solidFill>
                            <a:srgbClr val="000000"/>
                          </a:solidFill>
                          <a:effectLst/>
                          <a:latin typeface="+mj-lt"/>
                        </a:rPr>
                        <a:t>macOS</a:t>
                      </a:r>
                      <a:r>
                        <a:rPr lang="pl-PL" sz="550" b="0" i="0" u="none" strike="noStrike" dirty="0">
                          <a:solidFill>
                            <a:srgbClr val="000000"/>
                          </a:solidFill>
                          <a:effectLst/>
                          <a:latin typeface="+mj-lt"/>
                        </a:rPr>
                        <a:t>/Mac OS X to: 2 GB pamięci RAM i monitor o rozdzielczości 1024 × 768.</a:t>
                      </a:r>
                    </a:p>
                  </a:txBody>
                  <a:tcPr marL="9144" marR="9144" marT="5" marB="5">
                    <a:lnL>
                      <a:noFill/>
                    </a:lnL>
                    <a:lnR>
                      <a:noFill/>
                    </a:lnR>
                    <a:lnT>
                      <a:noFill/>
                    </a:lnT>
                    <a:lnB>
                      <a:noFill/>
                    </a:lnB>
                  </a:tcPr>
                </a:tc>
                <a:extLst>
                  <a:ext uri="{0D108BD9-81ED-4DB2-BD59-A6C34878D82A}">
                    <a16:rowId xmlns:a16="http://schemas.microsoft.com/office/drawing/2014/main" val="2022254812"/>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[20]</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Papier zwykły (A4, cz.-b.). Poziom hałasu mierzony na podstawie normy ISO7779.</a:t>
                      </a:r>
                    </a:p>
                  </a:txBody>
                  <a:tcPr marL="9144" marR="9144" marT="5" marB="5">
                    <a:lnL>
                      <a:noFill/>
                    </a:lnL>
                    <a:lnR>
                      <a:noFill/>
                    </a:lnR>
                    <a:lnT>
                      <a:noFill/>
                    </a:lnT>
                    <a:lnB>
                      <a:noFill/>
                    </a:lnB>
                  </a:tcPr>
                </a:tc>
                <a:extLst>
                  <a:ext uri="{0D108BD9-81ED-4DB2-BD59-A6C34878D82A}">
                    <a16:rowId xmlns:a16="http://schemas.microsoft.com/office/drawing/2014/main" val="831450720"/>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[21]</a:t>
                      </a:r>
                    </a:p>
                  </a:txBody>
                  <a:tcPr marL="9144" marR="0" marT="0" marB="5">
                    <a:lnL>
                      <a:noFill/>
                    </a:lnL>
                    <a:lnR>
                      <a:noFill/>
                    </a:lnR>
                    <a:lnT>
                      <a:noFill/>
                    </a:lnT>
                    <a:lnB>
                      <a:noFill/>
                    </a:lnB>
                  </a:tcPr>
                </a:tc>
                <a:tc>
                  <a:txBody>
                    <a:bodyPr/>
                    <a:lstStyle/>
                    <a:p>
                      <a:pPr algn="l" fontAlgn="b">
                        <a:lnSpc>
                          <a:spcPts val="660"/>
                        </a:lnSpc>
                      </a:pPr>
                      <a:r>
                        <a:rPr lang="pl-PL" sz="550" b="0" i="0" u="none" strike="noStrike">
                          <a:solidFill>
                            <a:srgbClr val="000000"/>
                          </a:solidFill>
                          <a:effectLst/>
                          <a:latin typeface="+mj-lt"/>
                        </a:rPr>
                        <a:t>Kopiowanie: w przypadku kopiowania wzorca ISO/JIS-SCID N2 (wydrukowanego na drukarce atramentowej) na zwykłym papierze formatu A4 przy ustawieniach domyślnych.</a:t>
                      </a:r>
                    </a:p>
                  </a:txBody>
                  <a:tcPr marL="9144" marR="9144" marT="5" marB="5">
                    <a:lnL>
                      <a:noFill/>
                    </a:lnL>
                    <a:lnR>
                      <a:noFill/>
                    </a:lnR>
                    <a:lnT>
                      <a:noFill/>
                    </a:lnT>
                    <a:lnB>
                      <a:noFill/>
                    </a:lnB>
                  </a:tcPr>
                </a:tc>
                <a:extLst>
                  <a:ext uri="{0D108BD9-81ED-4DB2-BD59-A6C34878D82A}">
                    <a16:rowId xmlns:a16="http://schemas.microsoft.com/office/drawing/2014/main" val="295435655"/>
                  </a:ext>
                </a:extLst>
              </a:tr>
              <a:tr h="91164">
                <a:tc>
                  <a:txBody>
                    <a:bodyPr/>
                    <a:lstStyle/>
                    <a:p>
                      <a:pPr algn="l" fontAlgn="t">
                        <a:lnSpc>
                          <a:spcPts val="660"/>
                        </a:lnSpc>
                      </a:pPr>
                      <a:r>
                        <a:rPr lang="pl-PL" sz="550" b="0" i="0" u="none" strike="noStrike" baseline="30000">
                          <a:effectLst/>
                          <a:latin typeface="Arial" panose="020B0604020202020204" pitchFamily="34" charset="0"/>
                          <a:ea typeface="Arial"/>
                          <a:cs typeface="Arial" panose="020B0604020202020204" pitchFamily="34" charset="0"/>
                        </a:rPr>
                        <a:t>[22]</a:t>
                      </a:r>
                    </a:p>
                  </a:txBody>
                  <a:tcPr marL="9144" marR="0" marT="0" marB="5">
                    <a:lnL>
                      <a:noFill/>
                    </a:lnL>
                    <a:lnR>
                      <a:noFill/>
                    </a:lnR>
                    <a:lnT>
                      <a:noFill/>
                    </a:lnT>
                    <a:lnB>
                      <a:noFill/>
                    </a:lnB>
                  </a:tcPr>
                </a:tc>
                <a:tc>
                  <a:txBody>
                    <a:bodyPr/>
                    <a:lstStyle/>
                    <a:p>
                      <a:pPr algn="l" fontAlgn="b">
                        <a:lnSpc>
                          <a:spcPts val="660"/>
                        </a:lnSpc>
                      </a:pPr>
                      <a:r>
                        <a:rPr lang="pl-PL" sz="550" b="0" i="0" u="none" strike="noStrike" dirty="0">
                          <a:solidFill>
                            <a:srgbClr val="000000"/>
                          </a:solidFill>
                          <a:effectLst/>
                          <a:latin typeface="+mj-lt"/>
                        </a:rPr>
                        <a:t>Wartość standardowego zużycia energii elektrycznej (TEC) została obliczona przy założeniu, że urządzenie jest stale przełączane pomiędzy trybami pracy, uśpienia i wyłączenia przez 5 dni, a następnie znajduje się w trybie uśpienia lub wyłączenia przez pozostałe 2 dni tygodnia. Wartość TEC tego produktu została obliczona przez firmę Canon za pomocą procedury pomiarowej TEC określonej w ramach międzynarodowego programu ENERGY STAR.</a:t>
                      </a:r>
                    </a:p>
                  </a:txBody>
                  <a:tcPr marL="9144" marR="9144" marT="5" marB="5">
                    <a:lnL>
                      <a:noFill/>
                    </a:lnL>
                    <a:lnR>
                      <a:noFill/>
                    </a:lnR>
                    <a:lnT>
                      <a:noFill/>
                    </a:lnT>
                    <a:lnB>
                      <a:noFill/>
                    </a:lnB>
                  </a:tcPr>
                </a:tc>
                <a:extLst>
                  <a:ext uri="{0D108BD9-81ED-4DB2-BD59-A6C34878D82A}">
                    <a16:rowId xmlns:a16="http://schemas.microsoft.com/office/drawing/2014/main" val="416832287"/>
                  </a:ext>
                </a:extLst>
              </a:tr>
            </a:tbl>
          </a:graphicData>
        </a:graphic>
      </p:graphicFrame>
      <p:sp>
        <p:nvSpPr>
          <p:cNvPr id="6" name="Text Placeholder 4">
            <a:extLst>
              <a:ext uri="{FF2B5EF4-FFF2-40B4-BE49-F238E27FC236}">
                <a16:creationId xmlns:a16="http://schemas.microsoft.com/office/drawing/2014/main" id="{2444FBB3-4CC8-90BD-3008-F9830CC4B58D}"/>
              </a:ext>
            </a:extLst>
          </p:cNvPr>
          <p:cNvSpPr txBox="1">
            <a:spLocks/>
          </p:cNvSpPr>
          <p:nvPr/>
        </p:nvSpPr>
        <p:spPr>
          <a:xfrm>
            <a:off x="5929388" y="9574256"/>
            <a:ext cx="1221260" cy="828289"/>
          </a:xfrm>
          <a:prstGeom prst="rect">
            <a:avLst/>
          </a:prstGeom>
        </p:spPr>
        <p:txBody>
          <a:bodyPr vert="horz" lIns="0" tIns="0" rIns="0" bIns="0" rtlCol="0">
            <a:noAutofit/>
          </a:bodyPr>
          <a:lstStyle>
            <a:lvl1pPr marL="0" indent="0" algn="r" defTabSz="521437" rtl="0" eaLnBrk="1" latinLnBrk="0" hangingPunct="1">
              <a:spcBef>
                <a:spcPct val="20000"/>
              </a:spcBef>
              <a:buFont typeface="Arial"/>
              <a:buNone/>
              <a:defRPr sz="700" b="0" i="0" kern="1200">
                <a:solidFill>
                  <a:schemeClr val="tx1"/>
                </a:solidFill>
                <a:latin typeface="Century Gothic" panose="020B0502020202020204" pitchFamily="34" charset="0"/>
                <a:ea typeface="+mn-ea"/>
                <a:cs typeface="Century Gothic" panose="020B0502020202020204" pitchFamily="34" charset="0"/>
              </a:defRPr>
            </a:lvl1pPr>
            <a:lvl2pPr marL="847334" indent="-32589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2pPr>
            <a:lvl3pPr marL="1303592" indent="-26071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3pPr>
            <a:lvl4pPr marL="1825028" indent="-26071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4pPr>
            <a:lvl5pPr marL="2346465" indent="-260718" algn="l" defTabSz="521437" rtl="0" eaLnBrk="1" latinLnBrk="0" hangingPunct="1">
              <a:spcBef>
                <a:spcPct val="20000"/>
              </a:spcBef>
              <a:buFont typeface="Arial"/>
              <a:buChar char="»"/>
              <a:defRPr sz="700" b="0" i="0" kern="1200">
                <a:solidFill>
                  <a:schemeClr val="tx1"/>
                </a:solidFill>
                <a:latin typeface="Century Gothic"/>
                <a:ea typeface="+mn-ea"/>
                <a:cs typeface="Century Gothic"/>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pl-PL">
                <a:latin typeface="Arial" panose="020B0604020202020204" pitchFamily="34" charset="0"/>
                <a:cs typeface="Arial" panose="020B0604020202020204" pitchFamily="34" charset="0"/>
              </a:rPr>
              <a:t>Canon Inc.</a:t>
            </a:r>
          </a:p>
          <a:p>
            <a:r>
              <a:rPr lang="pl-PL">
                <a:latin typeface="Arial" panose="020B0604020202020204" pitchFamily="34" charset="0"/>
                <a:cs typeface="Arial" panose="020B0604020202020204" pitchFamily="34" charset="0"/>
              </a:rPr>
              <a:t>canon.com</a:t>
            </a:r>
          </a:p>
          <a:p>
            <a:r>
              <a:rPr lang="pl-PL">
                <a:latin typeface="Arial" panose="020B0604020202020204" pitchFamily="34" charset="0"/>
                <a:cs typeface="Arial" panose="020B0604020202020204" pitchFamily="34" charset="0"/>
              </a:rPr>
              <a:t>Canon Europe</a:t>
            </a:r>
          </a:p>
          <a:p>
            <a:r>
              <a:rPr lang="pl-PL">
                <a:latin typeface="Arial" panose="020B0604020202020204" pitchFamily="34" charset="0"/>
                <a:cs typeface="Arial" panose="020B0604020202020204" pitchFamily="34" charset="0"/>
              </a:rPr>
              <a:t>canon.pl</a:t>
            </a:r>
          </a:p>
          <a:p>
            <a:r>
              <a:rPr lang="pl-PL">
                <a:latin typeface="Arial" panose="020B0604020202020204" pitchFamily="34" charset="0"/>
                <a:cs typeface="Arial" panose="020B0604020202020204" pitchFamily="34" charset="0"/>
              </a:rPr>
              <a:t>Polish edition</a:t>
            </a:r>
          </a:p>
          <a:p>
            <a:r>
              <a:rPr lang="pl-PL">
                <a:latin typeface="Arial" panose="020B0604020202020204" pitchFamily="34" charset="0"/>
                <a:cs typeface="Arial" panose="020B0604020202020204" pitchFamily="34" charset="0"/>
              </a:rPr>
              <a:t>Canon Europa NV 2025</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8725CFD-A00C-5213-DF4D-9461FAC0BD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1596" y="622615"/>
            <a:ext cx="1546242" cy="220298"/>
          </a:xfrm>
          <a:prstGeom prst="rect">
            <a:avLst/>
          </a:prstGeom>
        </p:spPr>
      </p:pic>
    </p:spTree>
    <p:custDataLst>
      <p:tags r:id="rId1"/>
    </p:custDataLst>
    <p:extLst>
      <p:ext uri="{BB962C8B-B14F-4D97-AF65-F5344CB8AC3E}">
        <p14:creationId xmlns:p14="http://schemas.microsoft.com/office/powerpoint/2010/main" val="163706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EB3D0-C599-CA49-4314-45C3244007FB}"/>
              </a:ext>
            </a:extLst>
          </p:cNvPr>
          <p:cNvSpPr>
            <a:spLocks noGrp="1"/>
          </p:cNvSpPr>
          <p:nvPr>
            <p:ph type="body" sz="quarter" idx="11"/>
          </p:nvPr>
        </p:nvSpPr>
        <p:spPr/>
        <p:txBody>
          <a:bodyPr/>
          <a:lstStyle/>
          <a:p>
            <a:r>
              <a:rPr lang="pl-PL" sz="1200" dirty="0">
                <a:effectLst/>
                <a:ea typeface=""/>
              </a:rPr>
              <a:t>MAXIFY GX6140 to nowa drukarka MegaTank przeznaczona dla małych firm. Zastępuje model MAXIFY GX6040. W ofercie firmy Canon znajduje się ona poniżej modelu MAXIFY GX7140, który jest wprowadzany na rynek w tym samym czasie.</a:t>
            </a:r>
          </a:p>
          <a:p>
            <a:endParaRPr lang="en-US" sz="1300" dirty="0">
              <a:ea typeface="Yu Mincho" panose="02020400000000000000" pitchFamily="18" charset="-128"/>
            </a:endParaRPr>
          </a:p>
          <a:p>
            <a:r>
              <a:rPr lang="pl-PL" sz="1300" b="1" spc="-20" dirty="0"/>
              <a:t>Data rozpoczęcia sprzedaży: kwiecień 2025 r.</a:t>
            </a:r>
          </a:p>
        </p:txBody>
      </p:sp>
      <p:sp>
        <p:nvSpPr>
          <p:cNvPr id="3" name="Text Placeholder 2">
            <a:extLst>
              <a:ext uri="{FF2B5EF4-FFF2-40B4-BE49-F238E27FC236}">
                <a16:creationId xmlns:a16="http://schemas.microsoft.com/office/drawing/2014/main" id="{D21D7D41-2894-929B-DB00-3023B80FCC55}"/>
              </a:ext>
            </a:extLst>
          </p:cNvPr>
          <p:cNvSpPr>
            <a:spLocks noGrp="1"/>
          </p:cNvSpPr>
          <p:nvPr>
            <p:ph type="body" sz="quarter" idx="10"/>
          </p:nvPr>
        </p:nvSpPr>
        <p:spPr>
          <a:xfrm>
            <a:off x="591035" y="581312"/>
            <a:ext cx="2906545" cy="250538"/>
          </a:xfrm>
        </p:spPr>
        <p:txBody>
          <a:bodyPr>
            <a:noAutofit/>
          </a:bodyPr>
          <a:lstStyle/>
          <a:p>
            <a:r>
              <a:rPr lang="pl-PL" sz="1500" dirty="0"/>
              <a:t>MAŁE DECYZJE, </a:t>
            </a:r>
            <a:br>
              <a:rPr lang="en-US" sz="1500" dirty="0"/>
            </a:br>
            <a:r>
              <a:rPr lang="en-US" sz="1400" dirty="0"/>
              <a:t> </a:t>
            </a:r>
            <a:r>
              <a:rPr lang="pl-PL" sz="1500" dirty="0"/>
              <a:t>MAKSYMALNY EFEKT</a:t>
            </a:r>
            <a:endParaRPr lang="en-US" sz="1500" dirty="0"/>
          </a:p>
        </p:txBody>
      </p:sp>
      <p:sp>
        <p:nvSpPr>
          <p:cNvPr id="7" name="Text Placeholder 6">
            <a:extLst>
              <a:ext uri="{FF2B5EF4-FFF2-40B4-BE49-F238E27FC236}">
                <a16:creationId xmlns:a16="http://schemas.microsoft.com/office/drawing/2014/main" id="{C4BB510E-65E3-FDAE-3521-041603FD4FE7}"/>
              </a:ext>
            </a:extLst>
          </p:cNvPr>
          <p:cNvSpPr>
            <a:spLocks noGrp="1"/>
          </p:cNvSpPr>
          <p:nvPr>
            <p:ph type="body" sz="quarter" idx="26"/>
          </p:nvPr>
        </p:nvSpPr>
        <p:spPr/>
        <p:txBody>
          <a:bodyPr>
            <a:noAutofit/>
          </a:bodyPr>
          <a:lstStyle/>
          <a:p>
            <a:r>
              <a:rPr lang="pl-PL"/>
              <a:t>Informacje o produkcie</a:t>
            </a:r>
          </a:p>
        </p:txBody>
      </p:sp>
      <p:graphicFrame>
        <p:nvGraphicFramePr>
          <p:cNvPr id="18" name="Table 17">
            <a:extLst>
              <a:ext uri="{FF2B5EF4-FFF2-40B4-BE49-F238E27FC236}">
                <a16:creationId xmlns:a16="http://schemas.microsoft.com/office/drawing/2014/main" id="{C53F00C3-3AEC-106C-0507-ED89297690D8}"/>
              </a:ext>
            </a:extLst>
          </p:cNvPr>
          <p:cNvGraphicFramePr>
            <a:graphicFrameLocks noGrp="1"/>
          </p:cNvGraphicFramePr>
          <p:nvPr>
            <p:extLst>
              <p:ext uri="{D42A27DB-BD31-4B8C-83A1-F6EECF244321}">
                <p14:modId xmlns:p14="http://schemas.microsoft.com/office/powerpoint/2010/main" val="3256898912"/>
              </p:ext>
            </p:extLst>
          </p:nvPr>
        </p:nvGraphicFramePr>
        <p:xfrm>
          <a:off x="719137" y="3930321"/>
          <a:ext cx="6101490" cy="402043"/>
        </p:xfrm>
        <a:graphic>
          <a:graphicData uri="http://schemas.openxmlformats.org/drawingml/2006/table">
            <a:tbl>
              <a:tblPr bandRow="1"/>
              <a:tblGrid>
                <a:gridCol w="1780428">
                  <a:extLst>
                    <a:ext uri="{9D8B030D-6E8A-4147-A177-3AD203B41FA5}">
                      <a16:colId xmlns:a16="http://schemas.microsoft.com/office/drawing/2014/main" val="20000"/>
                    </a:ext>
                  </a:extLst>
                </a:gridCol>
                <a:gridCol w="1348447">
                  <a:extLst>
                    <a:ext uri="{9D8B030D-6E8A-4147-A177-3AD203B41FA5}">
                      <a16:colId xmlns:a16="http://schemas.microsoft.com/office/drawing/2014/main" val="20001"/>
                    </a:ext>
                  </a:extLst>
                </a:gridCol>
                <a:gridCol w="1348447">
                  <a:extLst>
                    <a:ext uri="{9D8B030D-6E8A-4147-A177-3AD203B41FA5}">
                      <a16:colId xmlns:a16="http://schemas.microsoft.com/office/drawing/2014/main" val="20002"/>
                    </a:ext>
                  </a:extLst>
                </a:gridCol>
                <a:gridCol w="1624168">
                  <a:extLst>
                    <a:ext uri="{9D8B030D-6E8A-4147-A177-3AD203B41FA5}">
                      <a16:colId xmlns:a16="http://schemas.microsoft.com/office/drawing/2014/main" val="20003"/>
                    </a:ext>
                  </a:extLst>
                </a:gridCol>
              </a:tblGrid>
              <a:tr h="182880">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600" b="1" i="0" u="none" strike="noStrike" cap="none" normalizeH="0" baseline="0">
                          <a:ln>
                            <a:noFill/>
                          </a:ln>
                          <a:solidFill>
                            <a:schemeClr val="tx1"/>
                          </a:solidFill>
                          <a:effectLst/>
                          <a:latin typeface="Arial" panose="020B0604020202020204" pitchFamily="34" charset="0"/>
                          <a:ea typeface="Arial"/>
                          <a:cs typeface="Arial" panose="020B0604020202020204" pitchFamily="34" charset="0"/>
                        </a:rPr>
                        <a:t>Nazwa produktu</a:t>
                      </a:r>
                    </a:p>
                  </a:txBody>
                  <a:tcPr marL="0" marR="91429"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600" b="1" i="0" u="none" strike="noStrike" cap="none" normalizeH="0" baseline="0">
                          <a:ln>
                            <a:noFill/>
                          </a:ln>
                          <a:solidFill>
                            <a:schemeClr val="tx1"/>
                          </a:solidFill>
                          <a:effectLst/>
                          <a:latin typeface="Arial" panose="020B0604020202020204" pitchFamily="34" charset="0"/>
                          <a:ea typeface="Arial"/>
                          <a:cs typeface="Arial" panose="020B0604020202020204" pitchFamily="34" charset="0"/>
                        </a:rPr>
                        <a:t>Kod Mercury</a:t>
                      </a:r>
                    </a:p>
                  </a:txBody>
                  <a:tcPr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600" b="1" i="0" u="none" strike="noStrike" cap="none" normalizeH="0" baseline="0">
                          <a:ln>
                            <a:noFill/>
                          </a:ln>
                          <a:solidFill>
                            <a:schemeClr val="tx1"/>
                          </a:solidFill>
                          <a:effectLst/>
                          <a:latin typeface="Arial" panose="020B0604020202020204" pitchFamily="34" charset="0"/>
                          <a:ea typeface="Arial"/>
                          <a:cs typeface="Arial" panose="020B0604020202020204" pitchFamily="34" charset="0"/>
                        </a:rPr>
                        <a:t>Kod EAN</a:t>
                      </a:r>
                    </a:p>
                  </a:txBody>
                  <a:tcPr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600" b="1" i="0" u="none" strike="noStrike" cap="none" normalizeH="0" baseline="0">
                          <a:ln>
                            <a:noFill/>
                          </a:ln>
                          <a:solidFill>
                            <a:schemeClr val="tx1"/>
                          </a:solidFill>
                          <a:effectLst/>
                          <a:latin typeface="Arial" panose="020B0604020202020204" pitchFamily="34" charset="0"/>
                          <a:ea typeface="Arial"/>
                          <a:cs typeface="Arial" panose="020B0604020202020204" pitchFamily="34" charset="0"/>
                        </a:rPr>
                        <a:t>Sugerowana cena detaliczna</a:t>
                      </a:r>
                    </a:p>
                  </a:txBody>
                  <a:tcPr marR="91429"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9163">
                <a:tc>
                  <a:txBody>
                    <a:bodyPr/>
                    <a:lstStyle/>
                    <a:p>
                      <a:pPr marL="0" algn="l" defTabSz="521437" rtl="0" eaLnBrk="1" latinLnBrk="0" hangingPunct="1"/>
                      <a:r>
                        <a:rPr lang="pl-PL" sz="600">
                          <a:solidFill>
                            <a:schemeClr val="tx1"/>
                          </a:solidFill>
                          <a:latin typeface="+mj-lt"/>
                          <a:ea typeface="+mj-lt"/>
                          <a:cs typeface="+mn-cs"/>
                        </a:rPr>
                        <a:t>MAXIFY GX6140 EUM/EMB</a:t>
                      </a:r>
                    </a:p>
                  </a:txBody>
                  <a:tcPr marL="0" marR="91429" marT="0" marB="0"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lang="pl-PL" sz="600">
                          <a:solidFill>
                            <a:schemeClr val="tx1"/>
                          </a:solidFill>
                          <a:latin typeface="+mj-lt"/>
                          <a:ea typeface="+mj-lt"/>
                          <a:cs typeface="+mn-cs"/>
                        </a:rPr>
                        <a:t>6882C009AA</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lang="pl-PL" sz="600">
                          <a:solidFill>
                            <a:schemeClr val="tx1"/>
                          </a:solidFill>
                          <a:latin typeface="+mj-lt"/>
                          <a:ea typeface="+mj-lt"/>
                          <a:cs typeface="+mn-cs"/>
                        </a:rPr>
                        <a:t>4549292240399</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521437" rtl="0" eaLnBrk="1" latinLnBrk="0" hangingPunct="1">
                        <a:lnSpc>
                          <a:spcPts val="660"/>
                        </a:lnSpc>
                      </a:pPr>
                      <a:r>
                        <a:rPr lang="pl-PL" sz="600">
                          <a:solidFill>
                            <a:schemeClr val="tx1"/>
                          </a:solidFill>
                          <a:latin typeface="+mj-lt"/>
                          <a:ea typeface="+mj-lt"/>
                          <a:cs typeface="+mn-cs"/>
                        </a:rPr>
                        <a:t>&lt;Wpisz RRP&gt;</a:t>
                      </a:r>
                    </a:p>
                  </a:txBody>
                  <a:tcPr marR="7620" marT="762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609139"/>
                  </a:ext>
                </a:extLst>
              </a:tr>
            </a:tbl>
          </a:graphicData>
        </a:graphic>
      </p:graphicFrame>
      <p:sp>
        <p:nvSpPr>
          <p:cNvPr id="20" name="Parallelogram 19">
            <a:extLst>
              <a:ext uri="{FF2B5EF4-FFF2-40B4-BE49-F238E27FC236}">
                <a16:creationId xmlns:a16="http://schemas.microsoft.com/office/drawing/2014/main" id="{A92125BD-8F04-8A73-F3D6-DCF895BED93F}"/>
              </a:ext>
            </a:extLst>
          </p:cNvPr>
          <p:cNvSpPr/>
          <p:nvPr/>
        </p:nvSpPr>
        <p:spPr>
          <a:xfrm flipH="1">
            <a:off x="410056" y="4635437"/>
            <a:ext cx="4327043" cy="454822"/>
          </a:xfrm>
          <a:prstGeom prst="parallelogram">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latin typeface="Arial" panose="020B0604020202020204" pitchFamily="34" charset="0"/>
              <a:cs typeface="Arial" panose="020B0604020202020204" pitchFamily="34" charset="0"/>
            </a:endParaRPr>
          </a:p>
        </p:txBody>
      </p:sp>
      <p:sp>
        <p:nvSpPr>
          <p:cNvPr id="21" name="Text Placeholder 5">
            <a:extLst>
              <a:ext uri="{FF2B5EF4-FFF2-40B4-BE49-F238E27FC236}">
                <a16:creationId xmlns:a16="http://schemas.microsoft.com/office/drawing/2014/main" id="{7CF5E26E-81D5-7E62-5FE7-3FC79C7C151C}"/>
              </a:ext>
            </a:extLst>
          </p:cNvPr>
          <p:cNvSpPr txBox="1">
            <a:spLocks/>
          </p:cNvSpPr>
          <p:nvPr/>
        </p:nvSpPr>
        <p:spPr>
          <a:xfrm>
            <a:off x="641350" y="4635720"/>
            <a:ext cx="3879850" cy="454025"/>
          </a:xfrm>
          <a:prstGeom prst="rect">
            <a:avLst/>
          </a:prstGeom>
        </p:spPr>
        <p:txBody>
          <a:bodyPr vert="horz" lIns="91440" tIns="45720" rIns="91440" bIns="45720" rtlCol="0" anchor="ctr">
            <a:noAutofit/>
          </a:bodyPr>
          <a:lstStyle>
            <a:lvl1pPr marL="0" indent="0" algn="l" defTabSz="756300" rtl="0" eaLnBrk="1" latinLnBrk="0" hangingPunct="1">
              <a:lnSpc>
                <a:spcPct val="90000"/>
              </a:lnSpc>
              <a:spcBef>
                <a:spcPts val="827"/>
              </a:spcBef>
              <a:buFont typeface="Arial" panose="020B0604020202020204" pitchFamily="34" charset="0"/>
              <a:buNone/>
              <a:defRPr sz="1300" b="1" kern="1200">
                <a:solidFill>
                  <a:schemeClr val="bg1"/>
                </a:solidFill>
                <a:latin typeface="Arial" panose="020B0604020202020204" pitchFamily="34" charset="0"/>
                <a:ea typeface="+mn-ea"/>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r>
              <a:rPr lang="pl-PL"/>
              <a:t>Materiały eksploatacyjne</a:t>
            </a:r>
          </a:p>
        </p:txBody>
      </p:sp>
      <p:graphicFrame>
        <p:nvGraphicFramePr>
          <p:cNvPr id="9" name="Table 8">
            <a:extLst>
              <a:ext uri="{FF2B5EF4-FFF2-40B4-BE49-F238E27FC236}">
                <a16:creationId xmlns:a16="http://schemas.microsoft.com/office/drawing/2014/main" id="{A3894086-E298-C115-76F9-6859553A5840}"/>
              </a:ext>
            </a:extLst>
          </p:cNvPr>
          <p:cNvGraphicFramePr>
            <a:graphicFrameLocks noGrp="1"/>
          </p:cNvGraphicFramePr>
          <p:nvPr>
            <p:extLst>
              <p:ext uri="{D42A27DB-BD31-4B8C-83A1-F6EECF244321}">
                <p14:modId xmlns:p14="http://schemas.microsoft.com/office/powerpoint/2010/main" val="1725168743"/>
              </p:ext>
            </p:extLst>
          </p:nvPr>
        </p:nvGraphicFramePr>
        <p:xfrm>
          <a:off x="719137" y="5365350"/>
          <a:ext cx="6101490" cy="914400"/>
        </p:xfrm>
        <a:graphic>
          <a:graphicData uri="http://schemas.openxmlformats.org/drawingml/2006/table">
            <a:tbl>
              <a:tblPr bandRow="1"/>
              <a:tblGrid>
                <a:gridCol w="2058509">
                  <a:extLst>
                    <a:ext uri="{9D8B030D-6E8A-4147-A177-3AD203B41FA5}">
                      <a16:colId xmlns:a16="http://schemas.microsoft.com/office/drawing/2014/main" val="2150800525"/>
                    </a:ext>
                  </a:extLst>
                </a:gridCol>
                <a:gridCol w="1261668">
                  <a:extLst>
                    <a:ext uri="{9D8B030D-6E8A-4147-A177-3AD203B41FA5}">
                      <a16:colId xmlns:a16="http://schemas.microsoft.com/office/drawing/2014/main" val="192451737"/>
                    </a:ext>
                  </a:extLst>
                </a:gridCol>
                <a:gridCol w="1261668">
                  <a:extLst>
                    <a:ext uri="{9D8B030D-6E8A-4147-A177-3AD203B41FA5}">
                      <a16:colId xmlns:a16="http://schemas.microsoft.com/office/drawing/2014/main" val="2285700605"/>
                    </a:ext>
                  </a:extLst>
                </a:gridCol>
                <a:gridCol w="1519645">
                  <a:extLst>
                    <a:ext uri="{9D8B030D-6E8A-4147-A177-3AD203B41FA5}">
                      <a16:colId xmlns:a16="http://schemas.microsoft.com/office/drawing/2014/main" val="2465581790"/>
                    </a:ext>
                  </a:extLst>
                </a:gridCol>
              </a:tblGrid>
              <a:tr h="182880">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550" b="1" i="0" u="none" strike="noStrike" cap="none" normalizeH="0" baseline="0">
                          <a:ln>
                            <a:noFill/>
                          </a:ln>
                          <a:solidFill>
                            <a:schemeClr val="tx1"/>
                          </a:solidFill>
                          <a:effectLst/>
                          <a:latin typeface="Century Gothic" panose="020B0502020202020204" pitchFamily="34" charset="0"/>
                          <a:ea typeface="Century Gothic"/>
                          <a:cs typeface="DendaNewLight"/>
                        </a:rPr>
                        <a:t>Nazwa produktu</a:t>
                      </a:r>
                    </a:p>
                  </a:txBody>
                  <a:tcPr marL="0" marR="91429"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550" b="1" i="0" u="none" strike="noStrike" cap="none" normalizeH="0" baseline="0">
                          <a:ln>
                            <a:noFill/>
                          </a:ln>
                          <a:solidFill>
                            <a:schemeClr val="tx1"/>
                          </a:solidFill>
                          <a:effectLst/>
                          <a:latin typeface="Century Gothic" panose="020B0502020202020204" pitchFamily="34" charset="0"/>
                          <a:ea typeface="Century Gothic"/>
                          <a:cs typeface="DendaNewLight"/>
                        </a:rPr>
                        <a:t>Kod Mercury</a:t>
                      </a:r>
                    </a:p>
                  </a:txBody>
                  <a:tcPr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550" b="1" i="0" u="none" strike="noStrike" cap="none" normalizeH="0" baseline="0">
                          <a:ln>
                            <a:noFill/>
                          </a:ln>
                          <a:solidFill>
                            <a:schemeClr val="tx1"/>
                          </a:solidFill>
                          <a:effectLst/>
                          <a:latin typeface="Century Gothic" panose="020B0502020202020204" pitchFamily="34" charset="0"/>
                          <a:ea typeface="Century Gothic"/>
                          <a:cs typeface="DendaNewLight"/>
                        </a:rPr>
                        <a:t>Kod EAN</a:t>
                      </a:r>
                    </a:p>
                  </a:txBody>
                  <a:tcPr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ts val="660"/>
                        </a:lnSpc>
                        <a:spcBef>
                          <a:spcPct val="0"/>
                        </a:spcBef>
                        <a:spcAft>
                          <a:spcPct val="0"/>
                        </a:spcAft>
                        <a:buClrTx/>
                        <a:buSzTx/>
                        <a:buFontTx/>
                        <a:buNone/>
                        <a:tabLst/>
                      </a:pPr>
                      <a:r>
                        <a:rPr kumimoji="0" lang="pl-PL" sz="550" b="1" i="0" u="none" strike="noStrike" cap="none" normalizeH="0" baseline="0">
                          <a:ln>
                            <a:noFill/>
                          </a:ln>
                          <a:solidFill>
                            <a:schemeClr val="tx1"/>
                          </a:solidFill>
                          <a:effectLst/>
                          <a:latin typeface="Century Gothic" panose="020B0502020202020204" pitchFamily="34" charset="0"/>
                          <a:ea typeface="Century Gothic"/>
                          <a:cs typeface="DendaNewLight"/>
                        </a:rPr>
                        <a:t>Sugerowana cena detaliczna</a:t>
                      </a:r>
                    </a:p>
                  </a:txBody>
                  <a:tcPr marR="91429" marT="45685" marB="45685"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712340"/>
                  </a:ext>
                </a:extLst>
              </a:tr>
              <a:tr h="182880">
                <a:tc>
                  <a:txBody>
                    <a:bodyPr/>
                    <a:lstStyle/>
                    <a:p>
                      <a:pPr marR="0">
                        <a:spcBef>
                          <a:spcPts val="0"/>
                        </a:spcBef>
                        <a:spcAft>
                          <a:spcPts val="0"/>
                        </a:spcAft>
                        <a:tabLst>
                          <a:tab pos="1890395" algn="l"/>
                        </a:tabLst>
                      </a:pPr>
                      <a:r>
                        <a:rPr lang="pl-PL" sz="600">
                          <a:effectLst/>
                          <a:latin typeface="+mj-lt"/>
                          <a:ea typeface="+mj-lt"/>
                          <a:cs typeface="Times New Roman" panose="02020603050405020304" pitchFamily="18" charset="0"/>
                        </a:rPr>
                        <a:t>GI-46BK</a:t>
                      </a:r>
                    </a:p>
                  </a:txBody>
                  <a:tcPr marL="0" marR="68580"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lang="pl-PL" sz="600">
                          <a:solidFill>
                            <a:schemeClr val="tx1"/>
                          </a:solidFill>
                          <a:latin typeface="+mj-lt"/>
                          <a:ea typeface="+mj-lt"/>
                          <a:cs typeface="+mn-cs"/>
                        </a:rPr>
                        <a:t>4628C001AA</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4549292173710</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21437" rtl="0" eaLnBrk="1" fontAlgn="auto" latinLnBrk="0" hangingPunct="1">
                        <a:lnSpc>
                          <a:spcPts val="660"/>
                        </a:lnSpc>
                        <a:spcBef>
                          <a:spcPts val="0"/>
                        </a:spcBef>
                        <a:spcAft>
                          <a:spcPts val="0"/>
                        </a:spcAft>
                        <a:buClrTx/>
                        <a:buSzTx/>
                        <a:buFontTx/>
                        <a:buNone/>
                        <a:tabLst/>
                        <a:defRPr/>
                      </a:pPr>
                      <a:r>
                        <a:rPr kumimoji="0" lang="pl-PL" sz="600" b="0" i="0" u="none" strike="noStrike" cap="none" normalizeH="0" baseline="0" noProof="0">
                          <a:ln>
                            <a:noFill/>
                          </a:ln>
                          <a:solidFill>
                            <a:prstClr val="black"/>
                          </a:solidFill>
                          <a:effectLst/>
                          <a:uLnTx/>
                          <a:uFillTx/>
                          <a:latin typeface="+mj-lt"/>
                          <a:ea typeface="+mj-lt"/>
                          <a:cs typeface="+mn-cs"/>
                        </a:rPr>
                        <a:t>&lt;Wpisz RRP&gt;</a:t>
                      </a:r>
                    </a:p>
                  </a:txBody>
                  <a:tcPr marR="7620" marT="762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6370454"/>
                  </a:ext>
                </a:extLst>
              </a:tr>
              <a:tr h="182880">
                <a:tc>
                  <a:txBody>
                    <a:bodyPr/>
                    <a:lstStyle/>
                    <a:p>
                      <a:pPr marR="0">
                        <a:spcBef>
                          <a:spcPts val="0"/>
                        </a:spcBef>
                        <a:spcAft>
                          <a:spcPts val="0"/>
                        </a:spcAft>
                        <a:tabLst>
                          <a:tab pos="1890395" algn="l"/>
                        </a:tabLst>
                      </a:pPr>
                      <a:r>
                        <a:rPr lang="pl-PL" sz="600">
                          <a:effectLst/>
                          <a:latin typeface="+mj-lt"/>
                          <a:ea typeface="+mj-lt"/>
                          <a:cs typeface="Times New Roman" panose="02020603050405020304" pitchFamily="18" charset="0"/>
                        </a:rPr>
                        <a:t>GI-46C</a:t>
                      </a:r>
                    </a:p>
                  </a:txBody>
                  <a:tcPr marL="0" marR="68580"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4628C001AA</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4549292173710</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21437" rtl="0" eaLnBrk="1" fontAlgn="auto" latinLnBrk="0" hangingPunct="1">
                        <a:lnSpc>
                          <a:spcPts val="660"/>
                        </a:lnSpc>
                        <a:spcBef>
                          <a:spcPts val="0"/>
                        </a:spcBef>
                        <a:spcAft>
                          <a:spcPts val="0"/>
                        </a:spcAft>
                        <a:buClrTx/>
                        <a:buSzTx/>
                        <a:buFontTx/>
                        <a:buNone/>
                        <a:tabLst/>
                        <a:defRPr/>
                      </a:pPr>
                      <a:r>
                        <a:rPr kumimoji="0" lang="pl-PL" sz="600" b="0" i="0" u="none" strike="noStrike" cap="none" normalizeH="0" baseline="0" noProof="0">
                          <a:ln>
                            <a:noFill/>
                          </a:ln>
                          <a:solidFill>
                            <a:prstClr val="black"/>
                          </a:solidFill>
                          <a:effectLst/>
                          <a:uLnTx/>
                          <a:uFillTx/>
                          <a:latin typeface="+mj-lt"/>
                          <a:ea typeface="+mj-lt"/>
                          <a:cs typeface="+mn-cs"/>
                        </a:rPr>
                        <a:t>&lt;Wpisz RRP&gt;</a:t>
                      </a:r>
                    </a:p>
                  </a:txBody>
                  <a:tcPr marR="7620" marT="762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9528324"/>
                  </a:ext>
                </a:extLst>
              </a:tr>
              <a:tr h="182880">
                <a:tc>
                  <a:txBody>
                    <a:bodyPr/>
                    <a:lstStyle/>
                    <a:p>
                      <a:pPr marR="0">
                        <a:spcBef>
                          <a:spcPts val="0"/>
                        </a:spcBef>
                        <a:spcAft>
                          <a:spcPts val="0"/>
                        </a:spcAft>
                        <a:tabLst>
                          <a:tab pos="1890395" algn="l"/>
                        </a:tabLst>
                      </a:pPr>
                      <a:r>
                        <a:rPr lang="pl-PL" sz="600">
                          <a:effectLst/>
                          <a:latin typeface="+mj-lt"/>
                          <a:ea typeface="+mj-lt"/>
                          <a:cs typeface="Times New Roman" panose="02020603050405020304" pitchFamily="18" charset="0"/>
                        </a:rPr>
                        <a:t>GI-46M</a:t>
                      </a:r>
                    </a:p>
                  </a:txBody>
                  <a:tcPr marL="0" marR="68580"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4628C001AA</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4549292173710</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21437" rtl="0" eaLnBrk="1" fontAlgn="auto" latinLnBrk="0" hangingPunct="1">
                        <a:lnSpc>
                          <a:spcPts val="660"/>
                        </a:lnSpc>
                        <a:spcBef>
                          <a:spcPts val="0"/>
                        </a:spcBef>
                        <a:spcAft>
                          <a:spcPts val="0"/>
                        </a:spcAft>
                        <a:buClrTx/>
                        <a:buSzTx/>
                        <a:buFontTx/>
                        <a:buNone/>
                        <a:tabLst/>
                        <a:defRPr/>
                      </a:pPr>
                      <a:r>
                        <a:rPr kumimoji="0" lang="pl-PL" sz="600" b="0" i="0" u="none" strike="noStrike" cap="none" normalizeH="0" baseline="0" noProof="0">
                          <a:ln>
                            <a:noFill/>
                          </a:ln>
                          <a:solidFill>
                            <a:prstClr val="black"/>
                          </a:solidFill>
                          <a:effectLst/>
                          <a:uLnTx/>
                          <a:uFillTx/>
                          <a:latin typeface="+mj-lt"/>
                          <a:ea typeface="+mj-lt"/>
                          <a:cs typeface="+mn-cs"/>
                        </a:rPr>
                        <a:t>&lt;Wpisz RRP&gt;</a:t>
                      </a:r>
                    </a:p>
                  </a:txBody>
                  <a:tcPr marR="91429" marT="0" marB="0"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9238868"/>
                  </a:ext>
                </a:extLst>
              </a:tr>
              <a:tr h="182880">
                <a:tc>
                  <a:txBody>
                    <a:bodyPr/>
                    <a:lstStyle/>
                    <a:p>
                      <a:pPr marR="0">
                        <a:spcBef>
                          <a:spcPts val="0"/>
                        </a:spcBef>
                        <a:spcAft>
                          <a:spcPts val="0"/>
                        </a:spcAft>
                        <a:tabLst>
                          <a:tab pos="1890395" algn="l"/>
                        </a:tabLst>
                      </a:pPr>
                      <a:r>
                        <a:rPr lang="pl-PL" sz="600">
                          <a:effectLst/>
                          <a:latin typeface="+mj-lt"/>
                          <a:ea typeface="+mj-lt"/>
                          <a:cs typeface="Times New Roman" panose="02020603050405020304" pitchFamily="18" charset="0"/>
                        </a:rPr>
                        <a:t>GI-46Y</a:t>
                      </a:r>
                    </a:p>
                  </a:txBody>
                  <a:tcPr marL="0" marR="68580"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4628C001AA</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521437" rtl="0" eaLnBrk="1" latinLnBrk="0" hangingPunct="1">
                        <a:lnSpc>
                          <a:spcPts val="660"/>
                        </a:lnSpc>
                        <a:spcBef>
                          <a:spcPts val="0"/>
                        </a:spcBef>
                        <a:spcAft>
                          <a:spcPts val="1000"/>
                        </a:spcAft>
                      </a:pPr>
                      <a:r>
                        <a:rPr kumimoji="0" lang="pl-PL" sz="600" b="0" i="0" u="none" strike="noStrike" cap="none" normalizeH="0" baseline="0" noProof="0">
                          <a:ln>
                            <a:noFill/>
                          </a:ln>
                          <a:solidFill>
                            <a:prstClr val="black"/>
                          </a:solidFill>
                          <a:effectLst/>
                          <a:uLnTx/>
                          <a:uFillTx/>
                          <a:latin typeface="+mn-lt"/>
                          <a:ea typeface="+mn-lt"/>
                          <a:cs typeface="+mn-cs"/>
                        </a:rPr>
                        <a:t>4549292173710</a:t>
                      </a:r>
                    </a:p>
                  </a:txBody>
                  <a:tcPr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21437" rtl="0" eaLnBrk="1" fontAlgn="auto" latinLnBrk="0" hangingPunct="1">
                        <a:lnSpc>
                          <a:spcPts val="660"/>
                        </a:lnSpc>
                        <a:spcBef>
                          <a:spcPts val="0"/>
                        </a:spcBef>
                        <a:spcAft>
                          <a:spcPts val="0"/>
                        </a:spcAft>
                        <a:buClrTx/>
                        <a:buSzTx/>
                        <a:buFontTx/>
                        <a:buNone/>
                        <a:tabLst/>
                        <a:defRPr/>
                      </a:pPr>
                      <a:r>
                        <a:rPr kumimoji="0" lang="pl-PL" sz="600" b="0" i="0" u="none" strike="noStrike" cap="none" normalizeH="0" baseline="0" noProof="0">
                          <a:ln>
                            <a:noFill/>
                          </a:ln>
                          <a:solidFill>
                            <a:prstClr val="black"/>
                          </a:solidFill>
                          <a:effectLst/>
                          <a:uLnTx/>
                          <a:uFillTx/>
                          <a:latin typeface="+mj-lt"/>
                          <a:ea typeface="+mj-lt"/>
                          <a:cs typeface="+mn-cs"/>
                        </a:rPr>
                        <a:t>&lt;Wpisz RRP&gt;</a:t>
                      </a:r>
                    </a:p>
                  </a:txBody>
                  <a:tcPr marR="7620" marT="762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4214930"/>
                  </a:ext>
                </a:extLst>
              </a:tr>
            </a:tbl>
          </a:graphicData>
        </a:graphic>
      </p:graphicFrame>
      <p:pic>
        <p:nvPicPr>
          <p:cNvPr id="15" name="Picture 14" descr="A white printer with a black background&#10;&#10;Description automatically generated">
            <a:extLst>
              <a:ext uri="{FF2B5EF4-FFF2-40B4-BE49-F238E27FC236}">
                <a16:creationId xmlns:a16="http://schemas.microsoft.com/office/drawing/2014/main" id="{AAD06D1B-B028-094B-FA5F-F9E60E0F3E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6265" y="1372855"/>
            <a:ext cx="1581573" cy="1583651"/>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AED24DB2-D4AE-9CF4-D266-720377F6CA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1596" y="622615"/>
            <a:ext cx="1546242" cy="220298"/>
          </a:xfrm>
          <a:prstGeom prst="rect">
            <a:avLst/>
          </a:prstGeom>
        </p:spPr>
      </p:pic>
    </p:spTree>
    <p:custDataLst>
      <p:tags r:id="rId1"/>
    </p:custDataLst>
    <p:extLst>
      <p:ext uri="{BB962C8B-B14F-4D97-AF65-F5344CB8AC3E}">
        <p14:creationId xmlns:p14="http://schemas.microsoft.com/office/powerpoint/2010/main" val="120166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792F8-92F0-991F-ADDF-9E78193289AC}"/>
              </a:ext>
            </a:extLst>
          </p:cNvPr>
          <p:cNvSpPr>
            <a:spLocks noGrp="1"/>
          </p:cNvSpPr>
          <p:nvPr>
            <p:ph type="body" sz="quarter" idx="11"/>
          </p:nvPr>
        </p:nvSpPr>
        <p:spPr/>
        <p:txBody>
          <a:bodyPr/>
          <a:lstStyle/>
          <a:p>
            <a:r>
              <a:rPr lang="pl-PL" sz="1200">
                <a:effectLst/>
                <a:ea typeface=""/>
              </a:rPr>
              <a:t>MAXIFY GX6140 to nowa drukarka MegaTank przeznaczona dla małych firm. Zastępuje model MAXIFY GX6040. W ofercie firmy Canon znajduje się ona poniżej modelu MAXIFY GX7140, który jest wprowadzany na rynek w tym samym czasie.</a:t>
            </a:r>
          </a:p>
        </p:txBody>
      </p:sp>
      <p:sp>
        <p:nvSpPr>
          <p:cNvPr id="7" name="Text Placeholder 6">
            <a:extLst>
              <a:ext uri="{FF2B5EF4-FFF2-40B4-BE49-F238E27FC236}">
                <a16:creationId xmlns:a16="http://schemas.microsoft.com/office/drawing/2014/main" id="{B41D5893-C801-DF87-253C-96D36D9687C0}"/>
              </a:ext>
            </a:extLst>
          </p:cNvPr>
          <p:cNvSpPr>
            <a:spLocks noGrp="1"/>
          </p:cNvSpPr>
          <p:nvPr>
            <p:ph type="body" sz="quarter" idx="26"/>
          </p:nvPr>
        </p:nvSpPr>
        <p:spPr/>
        <p:txBody>
          <a:bodyPr>
            <a:noAutofit/>
          </a:bodyPr>
          <a:lstStyle/>
          <a:p>
            <a:r>
              <a:rPr lang="pl-PL"/>
              <a:t>Wymiary / informacje logistyczne</a:t>
            </a:r>
          </a:p>
        </p:txBody>
      </p:sp>
      <p:graphicFrame>
        <p:nvGraphicFramePr>
          <p:cNvPr id="8" name="Table 7">
            <a:extLst>
              <a:ext uri="{FF2B5EF4-FFF2-40B4-BE49-F238E27FC236}">
                <a16:creationId xmlns:a16="http://schemas.microsoft.com/office/drawing/2014/main" id="{661A200C-C534-7509-47F3-695ED94038A4}"/>
              </a:ext>
            </a:extLst>
          </p:cNvPr>
          <p:cNvGraphicFramePr>
            <a:graphicFrameLocks noGrp="1"/>
          </p:cNvGraphicFramePr>
          <p:nvPr>
            <p:extLst>
              <p:ext uri="{D42A27DB-BD31-4B8C-83A1-F6EECF244321}">
                <p14:modId xmlns:p14="http://schemas.microsoft.com/office/powerpoint/2010/main" val="3518272096"/>
              </p:ext>
            </p:extLst>
          </p:nvPr>
        </p:nvGraphicFramePr>
        <p:xfrm>
          <a:off x="723612" y="3930321"/>
          <a:ext cx="5476345" cy="822960"/>
        </p:xfrm>
        <a:graphic>
          <a:graphicData uri="http://schemas.openxmlformats.org/drawingml/2006/table">
            <a:tbl>
              <a:tblPr bandRow="1"/>
              <a:tblGrid>
                <a:gridCol w="1454812">
                  <a:extLst>
                    <a:ext uri="{9D8B030D-6E8A-4147-A177-3AD203B41FA5}">
                      <a16:colId xmlns:a16="http://schemas.microsoft.com/office/drawing/2014/main" val="20000"/>
                    </a:ext>
                  </a:extLst>
                </a:gridCol>
                <a:gridCol w="692523">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433296">
                  <a:extLst>
                    <a:ext uri="{9D8B030D-6E8A-4147-A177-3AD203B41FA5}">
                      <a16:colId xmlns:a16="http://schemas.microsoft.com/office/drawing/2014/main" val="20004"/>
                    </a:ext>
                  </a:extLst>
                </a:gridCol>
                <a:gridCol w="385107">
                  <a:extLst>
                    <a:ext uri="{9D8B030D-6E8A-4147-A177-3AD203B41FA5}">
                      <a16:colId xmlns:a16="http://schemas.microsoft.com/office/drawing/2014/main" val="20005"/>
                    </a:ext>
                  </a:extLst>
                </a:gridCol>
                <a:gridCol w="426624">
                  <a:extLst>
                    <a:ext uri="{9D8B030D-6E8A-4147-A177-3AD203B41FA5}">
                      <a16:colId xmlns:a16="http://schemas.microsoft.com/office/drawing/2014/main" val="20006"/>
                    </a:ext>
                  </a:extLst>
                </a:gridCol>
                <a:gridCol w="417926">
                  <a:extLst>
                    <a:ext uri="{9D8B030D-6E8A-4147-A177-3AD203B41FA5}">
                      <a16:colId xmlns:a16="http://schemas.microsoft.com/office/drawing/2014/main" val="20007"/>
                    </a:ext>
                  </a:extLst>
                </a:gridCol>
                <a:gridCol w="532777">
                  <a:extLst>
                    <a:ext uri="{9D8B030D-6E8A-4147-A177-3AD203B41FA5}">
                      <a16:colId xmlns:a16="http://schemas.microsoft.com/office/drawing/2014/main" val="20009"/>
                    </a:ext>
                  </a:extLst>
                </a:gridCol>
                <a:gridCol w="561780">
                  <a:extLst>
                    <a:ext uri="{9D8B030D-6E8A-4147-A177-3AD203B41FA5}">
                      <a16:colId xmlns:a16="http://schemas.microsoft.com/office/drawing/2014/main" val="2480454220"/>
                    </a:ext>
                  </a:extLst>
                </a:gridCol>
              </a:tblGrid>
              <a:tr h="1828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l-PL" sz="600" b="1" i="0" u="none" strike="noStrike" cap="none" normalizeH="0" baseline="0" noProof="0">
                          <a:ln>
                            <a:noFill/>
                          </a:ln>
                          <a:solidFill>
                            <a:srgbClr val="000000"/>
                          </a:solidFill>
                          <a:effectLst/>
                          <a:uLnTx/>
                          <a:uFillTx/>
                          <a:latin typeface="Arial" panose="020B0604020202020204" pitchFamily="34" charset="0"/>
                          <a:cs typeface="Arial" panose="020B0604020202020204" pitchFamily="34" charset="0"/>
                        </a:rPr>
                        <a:t>Nazwa produktu</a:t>
                      </a:r>
                    </a:p>
                  </a:txBody>
                  <a:tcPr marL="9144" marR="9144" horzOverflow="overflow">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ct val="20000"/>
                        </a:spcBef>
                        <a:spcAft>
                          <a:spcPts val="0"/>
                        </a:spcAft>
                        <a:buClrTx/>
                        <a:buSzTx/>
                        <a:buFont typeface="Arial"/>
                        <a:buNone/>
                        <a:tabLst/>
                        <a:defRPr/>
                      </a:pPr>
                      <a:r>
                        <a:rPr kumimoji="0" lang="pl-PL" sz="600" b="1" i="0" u="none" strike="noStrike" cap="none" normalizeH="0" baseline="0" noProof="0">
                          <a:ln>
                            <a:noFill/>
                          </a:ln>
                          <a:solidFill>
                            <a:srgbClr val="000000"/>
                          </a:solidFill>
                          <a:effectLst/>
                          <a:uLnTx/>
                          <a:uFillTx/>
                          <a:latin typeface="Arial" panose="020B0604020202020204" pitchFamily="34" charset="0"/>
                          <a:cs typeface="Arial" panose="020B0604020202020204" pitchFamily="34" charset="0"/>
                        </a:rPr>
                        <a:t>Kod Mercury</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ct val="20000"/>
                        </a:spcBef>
                        <a:spcAft>
                          <a:spcPts val="0"/>
                        </a:spcAft>
                        <a:buClrTx/>
                        <a:buSzTx/>
                        <a:buFont typeface="Arial"/>
                        <a:buNone/>
                        <a:tabLst/>
                        <a:defRPr/>
                      </a:pPr>
                      <a:r>
                        <a:rPr kumimoji="0" lang="pl-PL" sz="600" b="1" i="0" u="none" strike="noStrike" cap="none" normalizeH="0" baseline="0" noProof="0">
                          <a:ln>
                            <a:noFill/>
                          </a:ln>
                          <a:solidFill>
                            <a:srgbClr val="000000"/>
                          </a:solidFill>
                          <a:effectLst/>
                          <a:uLnTx/>
                          <a:uFillTx/>
                          <a:latin typeface="Arial" panose="020B0604020202020204" pitchFamily="34" charset="0"/>
                          <a:cs typeface="Arial" panose="020B0604020202020204" pitchFamily="34" charset="0"/>
                        </a:rPr>
                        <a:t>Typ opakowania</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pl-PL" sz="600" b="1">
                          <a:solidFill>
                            <a:schemeClr val="tx1"/>
                          </a:solidFill>
                          <a:latin typeface="Arial" panose="020B0604020202020204" pitchFamily="34" charset="0"/>
                          <a:cs typeface="Arial" panose="020B0604020202020204" pitchFamily="34" charset="0"/>
                        </a:rPr>
                        <a:t>Liczba w pakiecie</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pl-PL" sz="600" b="1">
                          <a:solidFill>
                            <a:schemeClr val="tx1"/>
                          </a:solidFill>
                          <a:latin typeface="Arial" panose="020B0604020202020204" pitchFamily="34" charset="0"/>
                          <a:cs typeface="Arial" panose="020B0604020202020204" pitchFamily="34" charset="0"/>
                        </a:rPr>
                        <a:t>Długość</a:t>
                      </a:r>
                      <a:br>
                        <a:rPr lang="pl-PL" sz="600" b="1">
                          <a:solidFill>
                            <a:schemeClr val="tx1"/>
                          </a:solidFill>
                          <a:latin typeface="Arial" panose="020B0604020202020204" pitchFamily="34" charset="0"/>
                          <a:cs typeface="Arial" panose="020B0604020202020204" pitchFamily="34" charset="0"/>
                        </a:rPr>
                      </a:br>
                      <a:r>
                        <a:rPr lang="pl-PL" sz="600" b="1">
                          <a:solidFill>
                            <a:schemeClr val="tx1"/>
                          </a:solidFill>
                          <a:latin typeface="Arial" panose="020B0604020202020204" pitchFamily="34" charset="0"/>
                          <a:cs typeface="Arial" panose="020B0604020202020204" pitchFamily="34" charset="0"/>
                        </a:rPr>
                        <a:t>(mm)</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pl-PL" sz="600" b="1">
                          <a:solidFill>
                            <a:schemeClr val="tx1"/>
                          </a:solidFill>
                          <a:latin typeface="Arial" panose="020B0604020202020204" pitchFamily="34" charset="0"/>
                          <a:cs typeface="Arial" panose="020B0604020202020204" pitchFamily="34" charset="0"/>
                        </a:rPr>
                        <a:t>Szerokość</a:t>
                      </a:r>
                      <a:br>
                        <a:rPr lang="pl-PL" sz="600" b="1">
                          <a:solidFill>
                            <a:schemeClr val="tx1"/>
                          </a:solidFill>
                          <a:latin typeface="Arial" panose="020B0604020202020204" pitchFamily="34" charset="0"/>
                          <a:cs typeface="Arial" panose="020B0604020202020204" pitchFamily="34" charset="0"/>
                        </a:rPr>
                      </a:br>
                      <a:r>
                        <a:rPr lang="pl-PL" sz="600" b="1">
                          <a:solidFill>
                            <a:schemeClr val="tx1"/>
                          </a:solidFill>
                          <a:latin typeface="Arial" panose="020B0604020202020204" pitchFamily="34" charset="0"/>
                          <a:cs typeface="Arial" panose="020B0604020202020204" pitchFamily="34" charset="0"/>
                        </a:rPr>
                        <a:t>(mm)</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b="1" dirty="0">
                          <a:solidFill>
                            <a:schemeClr val="tx1"/>
                          </a:solidFill>
                          <a:latin typeface="Arial" panose="020B0604020202020204" pitchFamily="34" charset="0"/>
                          <a:cs typeface="Arial" panose="020B0604020202020204" pitchFamily="34" charset="0"/>
                        </a:rPr>
                        <a:t>Wysokość</a:t>
                      </a:r>
                      <a:br>
                        <a:rPr lang="pl-PL" sz="600" b="1" dirty="0">
                          <a:solidFill>
                            <a:schemeClr val="tx1"/>
                          </a:solidFill>
                          <a:latin typeface="Arial" panose="020B0604020202020204" pitchFamily="34" charset="0"/>
                          <a:cs typeface="Arial" panose="020B0604020202020204" pitchFamily="34" charset="0"/>
                        </a:rPr>
                      </a:br>
                      <a:r>
                        <a:rPr lang="pl-PL" sz="600" b="1" dirty="0">
                          <a:solidFill>
                            <a:schemeClr val="tx1"/>
                          </a:solidFill>
                          <a:latin typeface="Arial" panose="020B0604020202020204" pitchFamily="34" charset="0"/>
                          <a:cs typeface="Arial" panose="020B0604020202020204" pitchFamily="34" charset="0"/>
                        </a:rPr>
                        <a:t>(mm)</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b="1" dirty="0">
                          <a:solidFill>
                            <a:schemeClr val="tx1"/>
                          </a:solidFill>
                          <a:latin typeface="Arial" panose="020B0604020202020204" pitchFamily="34" charset="0"/>
                          <a:cs typeface="Arial" panose="020B0604020202020204" pitchFamily="34" charset="0"/>
                        </a:rPr>
                        <a:t>Masa brutto</a:t>
                      </a:r>
                      <a:br>
                        <a:rPr lang="pl-PL" sz="600" b="1" dirty="0">
                          <a:solidFill>
                            <a:schemeClr val="tx1"/>
                          </a:solidFill>
                          <a:latin typeface="Arial" panose="020B0604020202020204" pitchFamily="34" charset="0"/>
                          <a:cs typeface="Arial" panose="020B0604020202020204" pitchFamily="34" charset="0"/>
                        </a:rPr>
                      </a:br>
                      <a:r>
                        <a:rPr lang="pl-PL" sz="600" b="1" dirty="0">
                          <a:solidFill>
                            <a:schemeClr val="tx1"/>
                          </a:solidFill>
                          <a:latin typeface="Arial" panose="020B0604020202020204" pitchFamily="34" charset="0"/>
                          <a:cs typeface="Arial" panose="020B0604020202020204" pitchFamily="34" charset="0"/>
                        </a:rPr>
                        <a:t>(kg)</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lang="pl-PL" sz="600" b="1">
                          <a:solidFill>
                            <a:schemeClr val="tx1"/>
                          </a:solidFill>
                          <a:latin typeface="+mj-lt"/>
                        </a:rPr>
                        <a:t>Masa netto</a:t>
                      </a:r>
                    </a:p>
                    <a:p>
                      <a:pPr marL="0" marR="0" lvl="0" indent="0" algn="ctr" defTabSz="521437" rtl="0" eaLnBrk="1" fontAlgn="auto" latinLnBrk="0" hangingPunct="1">
                        <a:lnSpc>
                          <a:spcPct val="100000"/>
                        </a:lnSpc>
                        <a:spcBef>
                          <a:spcPts val="0"/>
                        </a:spcBef>
                        <a:spcAft>
                          <a:spcPts val="0"/>
                        </a:spcAft>
                        <a:buClrTx/>
                        <a:buSzTx/>
                        <a:buFontTx/>
                        <a:buNone/>
                        <a:tabLst/>
                        <a:defRPr/>
                      </a:pPr>
                      <a:r>
                        <a:rPr lang="pl-PL" sz="600" b="1">
                          <a:solidFill>
                            <a:schemeClr val="tx1"/>
                          </a:solidFill>
                          <a:latin typeface="+mj-lt"/>
                        </a:rPr>
                        <a:t>(kg)</a:t>
                      </a:r>
                    </a:p>
                  </a:txBody>
                  <a:tcPr marL="9144" marR="9144" horzOverflow="overflow">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880">
                <a:tc rowSpan="3">
                  <a:txBody>
                    <a:bodyPr/>
                    <a:lstStyle/>
                    <a:p>
                      <a:pPr marL="0" marR="0" lvl="0" indent="0" algn="l" defTabSz="521437" rtl="0" eaLnBrk="1" fontAlgn="auto" latinLnBrk="0" hangingPunct="1">
                        <a:lnSpc>
                          <a:spcPts val="660"/>
                        </a:lnSpc>
                        <a:spcBef>
                          <a:spcPts val="0"/>
                        </a:spcBef>
                        <a:spcAft>
                          <a:spcPts val="0"/>
                        </a:spcAft>
                        <a:buClrTx/>
                        <a:buSzTx/>
                        <a:buFontTx/>
                        <a:buNone/>
                        <a:tabLst/>
                        <a:defRPr/>
                      </a:pPr>
                      <a:r>
                        <a:rPr lang="pl-PL" sz="600">
                          <a:solidFill>
                            <a:schemeClr val="tx1"/>
                          </a:solidFill>
                          <a:latin typeface="Arial" panose="020B0604020202020204" pitchFamily="34" charset="0"/>
                          <a:ea typeface="Arial"/>
                          <a:cs typeface="Arial" panose="020B0604020202020204" pitchFamily="34" charset="0"/>
                        </a:rPr>
                        <a:t>MAXIFY GX6140 EUM/EMB</a:t>
                      </a:r>
                    </a:p>
                  </a:txBody>
                  <a:tcPr marL="9144" marR="9144" horzOverflow="overflow">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algn="ctr" defTabSz="521437" rtl="0" eaLnBrk="1" latinLnBrk="0" hangingPunct="1">
                        <a:lnSpc>
                          <a:spcPts val="660"/>
                        </a:lnSpc>
                        <a:spcBef>
                          <a:spcPts val="0"/>
                        </a:spcBef>
                        <a:spcAft>
                          <a:spcPts val="1000"/>
                        </a:spcAft>
                      </a:pPr>
                      <a:r>
                        <a:rPr lang="pl-PL" sz="600">
                          <a:solidFill>
                            <a:schemeClr val="tx1"/>
                          </a:solidFill>
                          <a:latin typeface="Arial" panose="020B0604020202020204" pitchFamily="34" charset="0"/>
                          <a:ea typeface="Arial"/>
                          <a:cs typeface="Arial" panose="020B0604020202020204" pitchFamily="34" charset="0"/>
                        </a:rPr>
                        <a:t>6882C009AA</a:t>
                      </a:r>
                    </a:p>
                  </a:txBody>
                  <a:tcPr marL="9144"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a:solidFill>
                            <a:schemeClr val="tx1"/>
                          </a:solidFill>
                          <a:latin typeface="Arial" panose="020B0604020202020204" pitchFamily="34" charset="0"/>
                          <a:ea typeface="Arial"/>
                          <a:cs typeface="Arial" panose="020B0604020202020204" pitchFamily="34" charset="0"/>
                        </a:rPr>
                        <a:t>Sztuka</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a:solidFill>
                            <a:schemeClr val="tx1"/>
                          </a:solidFill>
                          <a:latin typeface="+mj-lt"/>
                          <a:ea typeface="+mj-lt"/>
                          <a:cs typeface="+mn-cs"/>
                        </a:rPr>
                        <a:t>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559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485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369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15,45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12,07</a:t>
                      </a:r>
                    </a:p>
                  </a:txBody>
                  <a:tcPr marL="9144" marR="9144"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909653"/>
                  </a:ext>
                </a:extLst>
              </a:tr>
              <a:tr h="182880">
                <a:tc vMerge="1">
                  <a:txBody>
                    <a:bodyPr/>
                    <a:lstStyle/>
                    <a:p>
                      <a:pPr marL="0" algn="l" defTabSz="521437" rtl="0" eaLnBrk="1" latinLnBrk="0" hangingPunct="1"/>
                      <a:endParaRPr lang="pt-BR" sz="550" kern="1200" dirty="0">
                        <a:solidFill>
                          <a:schemeClr val="tx1"/>
                        </a:solidFill>
                        <a:latin typeface="Century Gothic" panose="020B0502020202020204" pitchFamily="34" charset="0"/>
                        <a:ea typeface="+mn-ea"/>
                        <a:cs typeface="+mn-cs"/>
                      </a:endParaRPr>
                    </a:p>
                  </a:txBody>
                  <a:tcPr marL="0" marR="9144" horzOverflow="overflow">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endParaRPr lang="en-US" sz="550" kern="1200" dirty="0">
                        <a:solidFill>
                          <a:schemeClr val="tx1"/>
                        </a:solidFill>
                        <a:latin typeface="Century Gothic" panose="020B0502020202020204" pitchFamily="34" charset="0"/>
                        <a:ea typeface="+mn-ea"/>
                        <a:cs typeface="+mn-cs"/>
                      </a:endParaRPr>
                    </a:p>
                  </a:txBody>
                  <a:tcPr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a:solidFill>
                            <a:schemeClr val="tx1"/>
                          </a:solidFill>
                          <a:latin typeface="Arial" panose="020B0604020202020204" pitchFamily="34" charset="0"/>
                          <a:ea typeface="Arial"/>
                          <a:cs typeface="Arial" panose="020B0604020202020204" pitchFamily="34" charset="0"/>
                        </a:rPr>
                        <a:t>Paleta (górna)</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1121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973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741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125,3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96,6</a:t>
                      </a:r>
                    </a:p>
                  </a:txBody>
                  <a:tcPr marL="9144" marR="9144"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1298510"/>
                  </a:ext>
                </a:extLst>
              </a:tr>
              <a:tr h="182880">
                <a:tc vMerge="1">
                  <a:txBody>
                    <a:bodyPr/>
                    <a:lstStyle/>
                    <a:p>
                      <a:pPr marL="0" algn="l" defTabSz="521437" rtl="0" eaLnBrk="1" latinLnBrk="0" hangingPunct="1"/>
                      <a:endParaRPr lang="pt-BR" sz="550" kern="1200" dirty="0">
                        <a:solidFill>
                          <a:schemeClr val="tx1"/>
                        </a:solidFill>
                        <a:latin typeface="Century Gothic" panose="020B0502020202020204" pitchFamily="34" charset="0"/>
                        <a:ea typeface="+mn-ea"/>
                        <a:cs typeface="+mn-cs"/>
                      </a:endParaRPr>
                    </a:p>
                  </a:txBody>
                  <a:tcPr marL="0" marR="9144" horzOverflow="overflow">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endParaRPr lang="en-US" sz="550" kern="1200" dirty="0">
                        <a:solidFill>
                          <a:schemeClr val="tx1"/>
                        </a:solidFill>
                        <a:latin typeface="Century Gothic" panose="020B0502020202020204" pitchFamily="34" charset="0"/>
                        <a:ea typeface="+mn-ea"/>
                        <a:cs typeface="+mn-cs"/>
                      </a:endParaRPr>
                    </a:p>
                  </a:txBody>
                  <a:tcPr marR="914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a:solidFill>
                            <a:schemeClr val="tx1"/>
                          </a:solidFill>
                          <a:latin typeface="Arial" panose="020B0604020202020204" pitchFamily="34" charset="0"/>
                          <a:ea typeface="Arial"/>
                          <a:cs typeface="Arial" panose="020B0604020202020204" pitchFamily="34" charset="0"/>
                        </a:rPr>
                        <a:t>Paleta (dolna)</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1121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973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1110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187,1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pl-PL" sz="600" dirty="0">
                          <a:solidFill>
                            <a:schemeClr val="tx1"/>
                          </a:solidFill>
                          <a:latin typeface="+mj-lt"/>
                          <a:ea typeface="+mj-lt"/>
                          <a:cs typeface="+mn-cs"/>
                        </a:rPr>
                        <a:t>144,9</a:t>
                      </a:r>
                    </a:p>
                  </a:txBody>
                  <a:tcPr marL="9144" marR="9144"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7511448"/>
                  </a:ext>
                </a:extLst>
              </a:tr>
            </a:tbl>
          </a:graphicData>
        </a:graphic>
      </p:graphicFrame>
      <p:pic>
        <p:nvPicPr>
          <p:cNvPr id="5" name="Picture 4" descr="A white printer with a black background&#10;&#10;Description automatically generated">
            <a:extLst>
              <a:ext uri="{FF2B5EF4-FFF2-40B4-BE49-F238E27FC236}">
                <a16:creationId xmlns:a16="http://schemas.microsoft.com/office/drawing/2014/main" id="{6A97342E-CC32-ADF2-50E1-EBF5C2F302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6265" y="1372855"/>
            <a:ext cx="1581573" cy="1583651"/>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63C4669B-E42D-D3A3-0D99-418834ED44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1596" y="622615"/>
            <a:ext cx="1546242" cy="220298"/>
          </a:xfrm>
          <a:prstGeom prst="rect">
            <a:avLst/>
          </a:prstGeom>
        </p:spPr>
      </p:pic>
      <p:sp>
        <p:nvSpPr>
          <p:cNvPr id="11" name="Text Placeholder 2">
            <a:extLst>
              <a:ext uri="{FF2B5EF4-FFF2-40B4-BE49-F238E27FC236}">
                <a16:creationId xmlns:a16="http://schemas.microsoft.com/office/drawing/2014/main" id="{B8D94E3B-AC1F-8A4B-411E-47E1F1510FD7}"/>
              </a:ext>
            </a:extLst>
          </p:cNvPr>
          <p:cNvSpPr>
            <a:spLocks noGrp="1"/>
          </p:cNvSpPr>
          <p:nvPr>
            <p:ph type="body" sz="quarter" idx="10"/>
          </p:nvPr>
        </p:nvSpPr>
        <p:spPr>
          <a:xfrm>
            <a:off x="591035" y="581312"/>
            <a:ext cx="2906545" cy="250538"/>
          </a:xfrm>
        </p:spPr>
        <p:txBody>
          <a:bodyPr>
            <a:noAutofit/>
          </a:bodyPr>
          <a:lstStyle/>
          <a:p>
            <a:r>
              <a:rPr lang="pl-PL" sz="1500" dirty="0"/>
              <a:t>MAŁE DECYZJE, </a:t>
            </a:r>
            <a:br>
              <a:rPr lang="en-US" sz="1500" dirty="0"/>
            </a:br>
            <a:r>
              <a:rPr lang="en-US" sz="1400" dirty="0"/>
              <a:t> </a:t>
            </a:r>
            <a:r>
              <a:rPr lang="pl-PL" sz="1500" dirty="0"/>
              <a:t>MAKSYMALNY EFEKT</a:t>
            </a:r>
            <a:endParaRPr lang="en-US" sz="1500" dirty="0"/>
          </a:p>
        </p:txBody>
      </p:sp>
    </p:spTree>
    <p:custDataLst>
      <p:tags r:id="rId1"/>
    </p:custDataLst>
    <p:extLst>
      <p:ext uri="{BB962C8B-B14F-4D97-AF65-F5344CB8AC3E}">
        <p14:creationId xmlns:p14="http://schemas.microsoft.com/office/powerpoint/2010/main" val="353373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C6684-0976-B7EB-BF6F-E2DC552D7EAE}"/>
              </a:ext>
            </a:extLst>
          </p:cNvPr>
          <p:cNvSpPr>
            <a:spLocks noGrp="1"/>
          </p:cNvSpPr>
          <p:nvPr>
            <p:ph type="body" sz="quarter" idx="11"/>
          </p:nvPr>
        </p:nvSpPr>
        <p:spPr/>
        <p:txBody>
          <a:bodyPr/>
          <a:lstStyle/>
          <a:p>
            <a:r>
              <a:rPr lang="pl-PL" sz="1200" dirty="0">
                <a:effectLst/>
                <a:ea typeface=""/>
              </a:rPr>
              <a:t>MAXIFY GX6140 to nowa drukarka MegaTank przeznaczona dla małych firm. Zastępuje model MAXIFY GX6040. W ofercie firmy Canon znajduje się ona poniżej modelu MAXIFY GX7140, który jest wprowadzany na rynek w tym samym czasie.</a:t>
            </a:r>
          </a:p>
        </p:txBody>
      </p:sp>
      <p:sp>
        <p:nvSpPr>
          <p:cNvPr id="22" name="Text Placeholder 21">
            <a:extLst>
              <a:ext uri="{FF2B5EF4-FFF2-40B4-BE49-F238E27FC236}">
                <a16:creationId xmlns:a16="http://schemas.microsoft.com/office/drawing/2014/main" id="{FCF6C0F8-BE17-FBEE-852B-A5673875522C}"/>
              </a:ext>
            </a:extLst>
          </p:cNvPr>
          <p:cNvSpPr>
            <a:spLocks noGrp="1"/>
          </p:cNvSpPr>
          <p:nvPr>
            <p:ph type="body" sz="quarter" idx="26"/>
          </p:nvPr>
        </p:nvSpPr>
        <p:spPr/>
        <p:txBody>
          <a:bodyPr/>
          <a:lstStyle/>
          <a:p>
            <a:r>
              <a:rPr lang="pl-PL"/>
              <a:t>Zawartość pudełka</a:t>
            </a:r>
          </a:p>
        </p:txBody>
      </p:sp>
      <p:sp>
        <p:nvSpPr>
          <p:cNvPr id="25" name="Text Placeholder 24">
            <a:extLst>
              <a:ext uri="{FF2B5EF4-FFF2-40B4-BE49-F238E27FC236}">
                <a16:creationId xmlns:a16="http://schemas.microsoft.com/office/drawing/2014/main" id="{19F8C24C-0C80-EF1A-E24F-5DB547E1A950}"/>
              </a:ext>
            </a:extLst>
          </p:cNvPr>
          <p:cNvSpPr>
            <a:spLocks noGrp="1"/>
          </p:cNvSpPr>
          <p:nvPr>
            <p:ph type="body" sz="quarter" idx="29"/>
          </p:nvPr>
        </p:nvSpPr>
        <p:spPr/>
        <p:txBody>
          <a:bodyPr/>
          <a:lstStyle/>
          <a:p>
            <a:r>
              <a:rPr lang="pl-PL" sz="900" b="1">
                <a:latin typeface="Arial" panose="020B0604020202020204" pitchFamily="34" charset="0"/>
                <a:cs typeface="Arial" panose="020B0604020202020204" pitchFamily="34" charset="0"/>
              </a:rPr>
              <a:t>MAXIFY GX6140</a:t>
            </a:r>
          </a:p>
        </p:txBody>
      </p:sp>
      <p:sp>
        <p:nvSpPr>
          <p:cNvPr id="26" name="Text Placeholder 25">
            <a:extLst>
              <a:ext uri="{FF2B5EF4-FFF2-40B4-BE49-F238E27FC236}">
                <a16:creationId xmlns:a16="http://schemas.microsoft.com/office/drawing/2014/main" id="{01480467-7010-DF71-0438-58C41B075F89}"/>
              </a:ext>
            </a:extLst>
          </p:cNvPr>
          <p:cNvSpPr>
            <a:spLocks noGrp="1"/>
          </p:cNvSpPr>
          <p:nvPr>
            <p:ph type="body" sz="quarter" idx="30"/>
          </p:nvPr>
        </p:nvSpPr>
        <p:spPr>
          <a:xfrm>
            <a:off x="657224" y="4406900"/>
            <a:ext cx="3998595" cy="2613025"/>
          </a:xfrm>
        </p:spPr>
        <p:txBody>
          <a:bodyPr>
            <a:normAutofit/>
          </a:bodyPr>
          <a:lstStyle/>
          <a:p>
            <a:pPr marL="171450" lvl="0" indent="-171450">
              <a:lnSpc>
                <a:spcPts val="1200"/>
              </a:lnSpc>
              <a:buFont typeface="Arial" panose="020B0604020202020204" pitchFamily="34" charset="0"/>
              <a:buChar char="•"/>
              <a:defRPr/>
            </a:pPr>
            <a:r>
              <a:rPr lang="pl-PL" sz="900" dirty="0">
                <a:solidFill>
                  <a:srgbClr val="000000"/>
                </a:solidFill>
                <a:latin typeface="Arial" panose="020B0604020202020204" pitchFamily="34" charset="0"/>
                <a:cs typeface="Arial" panose="020B0604020202020204" pitchFamily="34" charset="0"/>
              </a:rPr>
              <a:t>Drukarka wielofunkcyjna z uzupełnianymi zbiornikami z atramentem</a:t>
            </a:r>
          </a:p>
          <a:p>
            <a:pPr marL="171450" lvl="0" indent="-171450">
              <a:lnSpc>
                <a:spcPts val="1200"/>
              </a:lnSpc>
              <a:buFont typeface="Arial" panose="020B0604020202020204" pitchFamily="34" charset="0"/>
              <a:buChar char="•"/>
              <a:defRPr/>
            </a:pPr>
            <a:r>
              <a:rPr lang="pl-PL" sz="900" dirty="0">
                <a:solidFill>
                  <a:srgbClr val="000000"/>
                </a:solidFill>
                <a:latin typeface="Arial" panose="020B0604020202020204" pitchFamily="34" charset="0"/>
                <a:cs typeface="Arial" panose="020B0604020202020204" pitchFamily="34" charset="0"/>
              </a:rPr>
              <a:t>4 butelki z atramentem o wysokiej wydajności (1 czarna i 1 C/M/Y) </a:t>
            </a:r>
          </a:p>
          <a:p>
            <a:pPr marL="171450" lvl="0" indent="-171450">
              <a:lnSpc>
                <a:spcPts val="1200"/>
              </a:lnSpc>
              <a:buFont typeface="Arial" panose="020B0604020202020204" pitchFamily="34" charset="0"/>
              <a:buChar char="•"/>
              <a:defRPr/>
            </a:pPr>
            <a:r>
              <a:rPr lang="pl-PL" sz="900" dirty="0">
                <a:solidFill>
                  <a:srgbClr val="000000"/>
                </a:solidFill>
                <a:latin typeface="Arial" panose="020B0604020202020204" pitchFamily="34" charset="0"/>
                <a:cs typeface="Arial" panose="020B0604020202020204" pitchFamily="34" charset="0"/>
              </a:rPr>
              <a:t>Przewód zasilający </a:t>
            </a:r>
          </a:p>
          <a:p>
            <a:pPr marL="171450" lvl="0" indent="-171450">
              <a:lnSpc>
                <a:spcPts val="1200"/>
              </a:lnSpc>
              <a:buFont typeface="Arial" panose="020B0604020202020204" pitchFamily="34" charset="0"/>
              <a:buChar char="•"/>
              <a:defRPr/>
            </a:pPr>
            <a:r>
              <a:rPr lang="pl-PL" sz="900" dirty="0">
                <a:solidFill>
                  <a:srgbClr val="000000"/>
                </a:solidFill>
                <a:latin typeface="Arial" panose="020B0604020202020204" pitchFamily="34" charset="0"/>
                <a:cs typeface="Arial" panose="020B0604020202020204" pitchFamily="34" charset="0"/>
              </a:rPr>
              <a:t>Instalacyjna płyta CD-ROM </a:t>
            </a:r>
          </a:p>
          <a:p>
            <a:pPr marL="171450" lvl="0" indent="-171450">
              <a:lnSpc>
                <a:spcPts val="1200"/>
              </a:lnSpc>
              <a:buFont typeface="Arial" panose="020B0604020202020204" pitchFamily="34" charset="0"/>
              <a:buChar char="•"/>
              <a:defRPr/>
            </a:pPr>
            <a:r>
              <a:rPr lang="pl-PL" sz="900" dirty="0">
                <a:solidFill>
                  <a:srgbClr val="000000"/>
                </a:solidFill>
                <a:latin typeface="Arial" panose="020B0604020202020204" pitchFamily="34" charset="0"/>
                <a:cs typeface="Arial" panose="020B0604020202020204" pitchFamily="34" charset="0"/>
              </a:rPr>
              <a:t>Instrukcje obsługi i inne dokumenty</a:t>
            </a:r>
            <a:br>
              <a:rPr lang="pl-PL" sz="900" dirty="0">
                <a:solidFill>
                  <a:srgbClr val="000000"/>
                </a:solidFill>
                <a:latin typeface="Arial" panose="020B0604020202020204" pitchFamily="34" charset="0"/>
                <a:cs typeface="Arial" panose="020B0604020202020204" pitchFamily="34" charset="0"/>
              </a:rPr>
            </a:br>
            <a:endParaRPr lang="pl-PL" sz="900" dirty="0">
              <a:solidFill>
                <a:srgbClr val="000000"/>
              </a:solidFill>
              <a:latin typeface="Arial" panose="020B0604020202020204" pitchFamily="34" charset="0"/>
              <a:cs typeface="Arial" panose="020B0604020202020204" pitchFamily="34" charset="0"/>
            </a:endParaRPr>
          </a:p>
        </p:txBody>
      </p:sp>
      <p:pic>
        <p:nvPicPr>
          <p:cNvPr id="5" name="Picture 4" descr="A white printer with a black background&#10;&#10;Description automatically generated">
            <a:extLst>
              <a:ext uri="{FF2B5EF4-FFF2-40B4-BE49-F238E27FC236}">
                <a16:creationId xmlns:a16="http://schemas.microsoft.com/office/drawing/2014/main" id="{5B1B6F07-E67B-1A2D-2FC5-93E86CB45C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6265" y="1372855"/>
            <a:ext cx="1581573" cy="158365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82B6D847-1054-AF17-8FE3-8CE48A3B1D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1596" y="622615"/>
            <a:ext cx="1546242" cy="220298"/>
          </a:xfrm>
          <a:prstGeom prst="rect">
            <a:avLst/>
          </a:prstGeom>
        </p:spPr>
      </p:pic>
      <p:pic>
        <p:nvPicPr>
          <p:cNvPr id="10" name="Picture 9" descr="A black background with a white object on it&#10;&#10;AI-generated content may be incorrect.">
            <a:extLst>
              <a:ext uri="{FF2B5EF4-FFF2-40B4-BE49-F238E27FC236}">
                <a16:creationId xmlns:a16="http://schemas.microsoft.com/office/drawing/2014/main" id="{C0273E75-6E8E-C8D3-5282-37059995F0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6876" y="7416693"/>
            <a:ext cx="3213024" cy="1801871"/>
          </a:xfrm>
          <a:prstGeom prst="rect">
            <a:avLst/>
          </a:prstGeom>
        </p:spPr>
      </p:pic>
      <p:sp>
        <p:nvSpPr>
          <p:cNvPr id="4" name="Text Placeholder 2">
            <a:extLst>
              <a:ext uri="{FF2B5EF4-FFF2-40B4-BE49-F238E27FC236}">
                <a16:creationId xmlns:a16="http://schemas.microsoft.com/office/drawing/2014/main" id="{DA45DC7F-9597-08D4-617B-FE11C0A7A567}"/>
              </a:ext>
            </a:extLst>
          </p:cNvPr>
          <p:cNvSpPr txBox="1">
            <a:spLocks/>
          </p:cNvSpPr>
          <p:nvPr/>
        </p:nvSpPr>
        <p:spPr>
          <a:xfrm>
            <a:off x="591035" y="581312"/>
            <a:ext cx="2906545" cy="250538"/>
          </a:xfrm>
          <a:prstGeom prst="rect">
            <a:avLst/>
          </a:prstGeom>
        </p:spPr>
        <p:txBody>
          <a:bodyPr vert="horz" lIns="91440" tIns="45720" rIns="91440" bIns="45720" rtlCol="0">
            <a:noAutofit/>
          </a:bodyPr>
          <a:lstStyle>
            <a:lvl1pPr marL="0" marR="0" indent="0" algn="l" defTabSz="521437" rtl="0" eaLnBrk="1" fontAlgn="auto" latinLnBrk="0" hangingPunct="1">
              <a:lnSpc>
                <a:spcPct val="90000"/>
              </a:lnSpc>
              <a:spcBef>
                <a:spcPct val="20000"/>
              </a:spcBef>
              <a:spcAft>
                <a:spcPts val="0"/>
              </a:spcAft>
              <a:buClrTx/>
              <a:buSzTx/>
              <a:buFont typeface="Arial"/>
              <a:buNone/>
              <a:tabLst/>
              <a:defRPr sz="15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8150" indent="0" algn="l" defTabSz="756300" rtl="0" eaLnBrk="1" latinLnBrk="0" hangingPunct="1">
              <a:lnSpc>
                <a:spcPct val="90000"/>
              </a:lnSpc>
              <a:spcBef>
                <a:spcPts val="414"/>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756300" indent="0" algn="l" defTabSz="756300" rtl="0" eaLnBrk="1" latinLnBrk="0" hangingPunct="1">
              <a:lnSpc>
                <a:spcPct val="90000"/>
              </a:lnSpc>
              <a:spcBef>
                <a:spcPts val="414"/>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34450" indent="0" algn="l" defTabSz="756300" rtl="0" eaLnBrk="1" latinLnBrk="0" hangingPunct="1">
              <a:lnSpc>
                <a:spcPct val="90000"/>
              </a:lnSpc>
              <a:spcBef>
                <a:spcPts val="414"/>
              </a:spcBef>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4pPr>
            <a:lvl5pPr marL="1512601" indent="0" algn="l" defTabSz="756300" rtl="0" eaLnBrk="1" latinLnBrk="0" hangingPunct="1">
              <a:lnSpc>
                <a:spcPct val="90000"/>
              </a:lnSpc>
              <a:spcBef>
                <a:spcPts val="414"/>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a:lstStyle>
          <a:p>
            <a:r>
              <a:rPr lang="pl-PL" sz="1500" dirty="0"/>
              <a:t>MAŁE DECYZJE, </a:t>
            </a:r>
            <a:br>
              <a:rPr lang="en-US" sz="1500" dirty="0"/>
            </a:br>
            <a:r>
              <a:rPr lang="en-US" sz="1400" dirty="0"/>
              <a:t> </a:t>
            </a:r>
            <a:r>
              <a:rPr lang="pl-PL" sz="1500" dirty="0"/>
              <a:t>MAKSYMALNY EFEKT</a:t>
            </a:r>
            <a:endParaRPr lang="en-US" sz="1500" dirty="0"/>
          </a:p>
        </p:txBody>
      </p:sp>
    </p:spTree>
    <p:custDataLst>
      <p:tags r:id="rId1"/>
    </p:custDataLst>
    <p:extLst>
      <p:ext uri="{BB962C8B-B14F-4D97-AF65-F5344CB8AC3E}">
        <p14:creationId xmlns:p14="http://schemas.microsoft.com/office/powerpoint/2010/main" val="316403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DESIGN_ID_OFFICE THEME" val="EXSb6gt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C9956772A094597AB9FF092055A32" ma:contentTypeVersion="15" ma:contentTypeDescription="Create a new document." ma:contentTypeScope="" ma:versionID="905a029510f87de5cf062b5a352b6786">
  <xsd:schema xmlns:xsd="http://www.w3.org/2001/XMLSchema" xmlns:xs="http://www.w3.org/2001/XMLSchema" xmlns:p="http://schemas.microsoft.com/office/2006/metadata/properties" xmlns:ns2="4aa9e677-d253-4ba3-9b68-c2a8e19d44c4" xmlns:ns3="c3d312e0-d7c1-4434-ac72-b87e64e5cd2d" targetNamespace="http://schemas.microsoft.com/office/2006/metadata/properties" ma:root="true" ma:fieldsID="df6ad687406ce004559a7907946e9a79" ns2:_="" ns3:_="">
    <xsd:import namespace="4aa9e677-d253-4ba3-9b68-c2a8e19d44c4"/>
    <xsd:import namespace="c3d312e0-d7c1-4434-ac72-b87e64e5cd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a9e677-d253-4ba3-9b68-c2a8e19d4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b1c8b08-49f9-4132-9cfe-693e3dd41c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d312e0-d7c1-4434-ac72-b87e64e5cd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d62ee2e-8b06-4262-87cb-510e8b13c8fa}" ma:internalName="TaxCatchAll" ma:showField="CatchAllData" ma:web="c3d312e0-d7c1-4434-ac72-b87e64e5cd2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a9e677-d253-4ba3-9b68-c2a8e19d44c4">
      <Terms xmlns="http://schemas.microsoft.com/office/infopath/2007/PartnerControls"/>
    </lcf76f155ced4ddcb4097134ff3c332f>
    <TaxCatchAll xmlns="c3d312e0-d7c1-4434-ac72-b87e64e5cd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21F61-92F6-4941-8943-0C402A83D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a9e677-d253-4ba3-9b68-c2a8e19d44c4"/>
    <ds:schemaRef ds:uri="c3d312e0-d7c1-4434-ac72-b87e64e5cd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AA19D2-FE13-4D45-BA61-B1A16E177DF3}">
  <ds:schemaRefs>
    <ds:schemaRef ds:uri="http://purl.org/dc/dcmitype/"/>
    <ds:schemaRef ds:uri="http://purl.org/dc/elements/1.1/"/>
    <ds:schemaRef ds:uri="http://purl.org/dc/terms/"/>
    <ds:schemaRef ds:uri="http://www.w3.org/XML/1998/namespace"/>
    <ds:schemaRef ds:uri="c3d312e0-d7c1-4434-ac72-b87e64e5cd2d"/>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aa9e677-d253-4ba3-9b68-c2a8e19d44c4"/>
  </ds:schemaRefs>
</ds:datastoreItem>
</file>

<file path=customXml/itemProps3.xml><?xml version="1.0" encoding="utf-8"?>
<ds:datastoreItem xmlns:ds="http://schemas.openxmlformats.org/officeDocument/2006/customXml" ds:itemID="{A4BAD53F-9C9E-4DAC-9EF7-644CE119FD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3323</Words>
  <Application>Microsoft Office PowerPoint</Application>
  <PresentationFormat>Custom</PresentationFormat>
  <Paragraphs>349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Yu Mincho</vt:lpstr>
      <vt:lpstr>Aptos</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dtp4</dc:creator>
  <cp:lastModifiedBy>Julia Rudnik</cp:lastModifiedBy>
  <cp:revision>13</cp:revision>
  <dcterms:modified xsi:type="dcterms:W3CDTF">2025-03-10T09:31:34Z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0x0101006810930A0566E642B61D4EEFD5C4D0AF</vt:lpwstr>
  </property>
  <property fmtid="{D5CDD505-2E9C-101B-9397-08002B2CF9AE}" pid="3" name="MSIP_Label_f5dc6714-9f23-4030-b547-8c94b19e0b7a_Enabled">
    <vt:lpwstr>true</vt:lpwstr>
  </property>
  <property fmtid="{D5CDD505-2E9C-101B-9397-08002B2CF9AE}" pid="4" name="MSIP_Label_f5dc6714-9f23-4030-b547-8c94b19e0b7a_SetDate">
    <vt:lpwstr>2025-02-14T15:10:12Z</vt:lpwstr>
  </property>
  <property fmtid="{D5CDD505-2E9C-101B-9397-08002B2CF9AE}" pid="5" name="MSIP_Label_f5dc6714-9f23-4030-b547-8c94b19e0b7a_Method">
    <vt:lpwstr>Standard</vt:lpwstr>
  </property>
  <property fmtid="{D5CDD505-2E9C-101B-9397-08002B2CF9AE}" pid="6" name="MSIP_Label_f5dc6714-9f23-4030-b547-8c94b19e0b7a_Name">
    <vt:lpwstr>Internal Information (R3)</vt:lpwstr>
  </property>
  <property fmtid="{D5CDD505-2E9C-101B-9397-08002B2CF9AE}" pid="7" name="MSIP_Label_f5dc6714-9f23-4030-b547-8c94b19e0b7a_SiteId">
    <vt:lpwstr>acbd4e6b-e845-4677-853c-a8d24faf3655</vt:lpwstr>
  </property>
  <property fmtid="{D5CDD505-2E9C-101B-9397-08002B2CF9AE}" pid="8" name="MSIP_Label_f5dc6714-9f23-4030-b547-8c94b19e0b7a_ActionId">
    <vt:lpwstr>719c9562-c631-4ca5-9b16-ad7ddb4d5f7c</vt:lpwstr>
  </property>
  <property fmtid="{D5CDD505-2E9C-101B-9397-08002B2CF9AE}" pid="9" name="MSIP_Label_f5dc6714-9f23-4030-b547-8c94b19e0b7a_ContentBits">
    <vt:lpwstr>0</vt:lpwstr>
  </property>
  <property fmtid="{D5CDD505-2E9C-101B-9397-08002B2CF9AE}" pid="10" name="MSIP_Label_f5dc6714-9f23-4030-b547-8c94b19e0b7a_Tag">
    <vt:lpwstr>10, 3, 0, 1</vt:lpwstr>
  </property>
  <property fmtid="{D5CDD505-2E9C-101B-9397-08002B2CF9AE}" pid="11" name="ArticulateGUID">
    <vt:lpwstr>1EBD3179-F53B-4BA1-B963-2979B0D4C2A8</vt:lpwstr>
  </property>
  <property fmtid="{D5CDD505-2E9C-101B-9397-08002B2CF9AE}" pid="12" name="ArticulatePath">
    <vt:lpwstr>SEATTLE1 24 EUM-EMB_Sales Sheet_EM_FINAL</vt:lpwstr>
  </property>
</Properties>
</file>